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260" r:id="rId4"/>
    <p:sldId id="258" r:id="rId5"/>
    <p:sldId id="294" r:id="rId6"/>
    <p:sldId id="266" r:id="rId7"/>
    <p:sldId id="293" r:id="rId8"/>
    <p:sldId id="287" r:id="rId9"/>
    <p:sldId id="296" r:id="rId10"/>
    <p:sldId id="295" r:id="rId11"/>
    <p:sldId id="297" r:id="rId12"/>
    <p:sldId id="288" r:id="rId13"/>
    <p:sldId id="298" r:id="rId14"/>
    <p:sldId id="300" r:id="rId15"/>
    <p:sldId id="301" r:id="rId16"/>
    <p:sldId id="299" r:id="rId17"/>
    <p:sldId id="302" r:id="rId18"/>
    <p:sldId id="304" r:id="rId19"/>
    <p:sldId id="268" r:id="rId20"/>
    <p:sldId id="271" r:id="rId21"/>
    <p:sldId id="272" r:id="rId22"/>
    <p:sldId id="274" r:id="rId23"/>
    <p:sldId id="273" r:id="rId24"/>
    <p:sldId id="276" r:id="rId25"/>
    <p:sldId id="275" r:id="rId26"/>
    <p:sldId id="277" r:id="rId27"/>
    <p:sldId id="305" r:id="rId28"/>
    <p:sldId id="283"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32" y="-6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2/28/2022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dirty="0" smtClean="0"/>
              <a:t>Lesson 4 </a:t>
            </a:r>
            <a:r>
              <a:rPr lang="en-US" dirty="0" smtClean="0"/>
              <a:t>and 5– </a:t>
            </a:r>
            <a:r>
              <a:rPr lang="en-US" dirty="0" smtClean="0"/>
              <a:t>IDE Essentials</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913"/>
            <a:ext cx="8229600" cy="639762"/>
          </a:xfrm>
        </p:spPr>
        <p:txBody>
          <a:bodyPr/>
          <a:lstStyle/>
          <a:p>
            <a:r>
              <a:rPr lang="en-US" sz="3200" dirty="0" smtClean="0"/>
              <a:t>Library Manager – </a:t>
            </a:r>
            <a:r>
              <a:rPr lang="en-US" sz="3200" dirty="0" err="1" smtClean="0"/>
              <a:t>WiFi</a:t>
            </a:r>
            <a:r>
              <a:rPr lang="en-US" sz="3200" dirty="0" smtClean="0"/>
              <a:t> Kit 32</a:t>
            </a:r>
            <a:endParaRPr 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488" y="3124200"/>
            <a:ext cx="64008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13" y="842963"/>
            <a:ext cx="6440487" cy="228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304801" y="1524000"/>
            <a:ext cx="2133600" cy="4418013"/>
          </a:xfrm>
        </p:spPr>
        <p:txBody>
          <a:bodyPr>
            <a:normAutofit/>
          </a:bodyPr>
          <a:lstStyle/>
          <a:p>
            <a:pPr marL="0" indent="0">
              <a:buNone/>
            </a:pPr>
            <a:r>
              <a:rPr lang="en-US" sz="1400" dirty="0" smtClean="0"/>
              <a:t>ADD A LIBRARY</a:t>
            </a:r>
          </a:p>
          <a:p>
            <a:r>
              <a:rPr lang="en-US" sz="1800" dirty="0" smtClean="0"/>
              <a:t>Open “Manage Libraries” under “Include Library” in Sketch menu</a:t>
            </a:r>
          </a:p>
          <a:p>
            <a:r>
              <a:rPr lang="en-US" sz="1800" dirty="0" smtClean="0"/>
              <a:t>Enter “</a:t>
            </a:r>
            <a:r>
              <a:rPr lang="en-US" sz="1800" dirty="0" err="1" smtClean="0"/>
              <a:t>Heltec</a:t>
            </a:r>
            <a:r>
              <a:rPr lang="en-US" sz="1800" dirty="0" smtClean="0"/>
              <a:t>” in </a:t>
            </a:r>
            <a:r>
              <a:rPr lang="en-US" sz="1800" dirty="0" err="1" smtClean="0"/>
              <a:t>seach</a:t>
            </a:r>
            <a:r>
              <a:rPr lang="en-US" sz="1800" dirty="0" smtClean="0"/>
              <a:t> box</a:t>
            </a:r>
          </a:p>
          <a:p>
            <a:r>
              <a:rPr lang="en-US" sz="1800" dirty="0" smtClean="0"/>
              <a:t>Install the </a:t>
            </a:r>
            <a:r>
              <a:rPr lang="en-US" sz="1800" u="sng" dirty="0" err="1" smtClean="0"/>
              <a:t>Heltec</a:t>
            </a:r>
            <a:r>
              <a:rPr lang="en-US" sz="1800" u="sng" dirty="0" smtClean="0"/>
              <a:t> ESP32 Dev-Boards </a:t>
            </a:r>
            <a:r>
              <a:rPr lang="en-US" sz="1800" dirty="0" smtClean="0"/>
              <a:t>library</a:t>
            </a:r>
            <a:endParaRPr lang="en-US" sz="1800" dirty="0"/>
          </a:p>
        </p:txBody>
      </p:sp>
    </p:spTree>
    <p:extLst>
      <p:ext uri="{BB962C8B-B14F-4D97-AF65-F5344CB8AC3E}">
        <p14:creationId xmlns:p14="http://schemas.microsoft.com/office/powerpoint/2010/main" val="3022597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Selecting A Board</a:t>
            </a: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990600"/>
            <a:ext cx="8582025"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a:spLocks noGrp="1"/>
          </p:cNvSpPr>
          <p:nvPr>
            <p:ph idx="1"/>
          </p:nvPr>
        </p:nvSpPr>
        <p:spPr>
          <a:xfrm>
            <a:off x="633413" y="5257800"/>
            <a:ext cx="8229600" cy="1524000"/>
          </a:xfrm>
        </p:spPr>
        <p:txBody>
          <a:bodyPr>
            <a:normAutofit/>
          </a:bodyPr>
          <a:lstStyle/>
          <a:p>
            <a:r>
              <a:rPr lang="en-US" sz="2400" dirty="0" smtClean="0"/>
              <a:t>Return to the Board menu under the Tools menu</a:t>
            </a:r>
          </a:p>
          <a:p>
            <a:r>
              <a:rPr lang="en-US" sz="2400" dirty="0" smtClean="0"/>
              <a:t>Navigate to </a:t>
            </a:r>
            <a:r>
              <a:rPr lang="en-US" sz="2400" dirty="0" err="1" smtClean="0"/>
              <a:t>Heltec</a:t>
            </a:r>
            <a:r>
              <a:rPr lang="en-US" sz="2400" dirty="0" smtClean="0"/>
              <a:t> ESP32 Arduino</a:t>
            </a:r>
          </a:p>
          <a:p>
            <a:r>
              <a:rPr lang="en-US" sz="2400" dirty="0" smtClean="0"/>
              <a:t>Select </a:t>
            </a:r>
            <a:r>
              <a:rPr lang="en-US" sz="2400" dirty="0" err="1" smtClean="0"/>
              <a:t>WiFi</a:t>
            </a:r>
            <a:r>
              <a:rPr lang="en-US" sz="2400" dirty="0" smtClean="0"/>
              <a:t> Kit 32</a:t>
            </a:r>
          </a:p>
        </p:txBody>
      </p:sp>
    </p:spTree>
    <p:extLst>
      <p:ext uri="{BB962C8B-B14F-4D97-AF65-F5344CB8AC3E}">
        <p14:creationId xmlns:p14="http://schemas.microsoft.com/office/powerpoint/2010/main" val="853118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Accessing Example Sketches</a:t>
            </a:r>
            <a:endParaRPr lang="en-US" sz="3200" dirty="0"/>
          </a:p>
        </p:txBody>
      </p:sp>
      <p:sp>
        <p:nvSpPr>
          <p:cNvPr id="3" name="Content Placeholder 2"/>
          <p:cNvSpPr>
            <a:spLocks noGrp="1"/>
          </p:cNvSpPr>
          <p:nvPr>
            <p:ph idx="1"/>
          </p:nvPr>
        </p:nvSpPr>
        <p:spPr>
          <a:xfrm>
            <a:off x="533400" y="1143000"/>
            <a:ext cx="4419600" cy="5562600"/>
          </a:xfrm>
        </p:spPr>
        <p:txBody>
          <a:bodyPr>
            <a:normAutofit lnSpcReduction="10000"/>
          </a:bodyPr>
          <a:lstStyle/>
          <a:p>
            <a:r>
              <a:rPr lang="en-US" sz="2400" dirty="0" smtClean="0"/>
              <a:t>File-&gt;Examples</a:t>
            </a:r>
          </a:p>
          <a:p>
            <a:r>
              <a:rPr lang="en-US" sz="2400" dirty="0" smtClean="0"/>
              <a:t>At the very bottom of the menu you should see all the relevant examples for the </a:t>
            </a:r>
            <a:r>
              <a:rPr lang="en-US" sz="2400" dirty="0" err="1" smtClean="0"/>
              <a:t>WiFi</a:t>
            </a:r>
            <a:r>
              <a:rPr lang="en-US" sz="2400" dirty="0" smtClean="0"/>
              <a:t> Kit 32 included with the </a:t>
            </a:r>
            <a:r>
              <a:rPr lang="en-US" sz="2400" dirty="0" err="1" smtClean="0"/>
              <a:t>Heltec</a:t>
            </a:r>
            <a:r>
              <a:rPr lang="en-US" sz="2400" dirty="0" smtClean="0"/>
              <a:t> ESP32 library just installed</a:t>
            </a:r>
          </a:p>
          <a:p>
            <a:r>
              <a:rPr lang="en-US" sz="2400" dirty="0" smtClean="0"/>
              <a:t>As you can see, there are dozens upon dozens available</a:t>
            </a:r>
          </a:p>
          <a:p>
            <a:r>
              <a:rPr lang="en-US" sz="2400" dirty="0"/>
              <a:t>T</a:t>
            </a:r>
            <a:r>
              <a:rPr lang="en-US" sz="2400" dirty="0" smtClean="0"/>
              <a:t>ypical for all boards</a:t>
            </a:r>
          </a:p>
          <a:p>
            <a:r>
              <a:rPr lang="en-US" sz="2400" dirty="0" smtClean="0"/>
              <a:t>What makes “plug and play” Arduino use possible</a:t>
            </a:r>
          </a:p>
          <a:p>
            <a:r>
              <a:rPr lang="en-US" sz="2400" dirty="0" smtClean="0"/>
              <a:t>And thus this class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914400"/>
            <a:ext cx="2424226" cy="582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3601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Preparing a Sketch</a:t>
            </a:r>
            <a:endParaRPr lang="en-US" sz="3200" dirty="0"/>
          </a:p>
        </p:txBody>
      </p:sp>
      <p:sp>
        <p:nvSpPr>
          <p:cNvPr id="3" name="Content Placeholder 2"/>
          <p:cNvSpPr>
            <a:spLocks noGrp="1"/>
          </p:cNvSpPr>
          <p:nvPr>
            <p:ph idx="1"/>
          </p:nvPr>
        </p:nvSpPr>
        <p:spPr>
          <a:xfrm>
            <a:off x="152400" y="1143000"/>
            <a:ext cx="4495800" cy="4038600"/>
          </a:xfrm>
        </p:spPr>
        <p:txBody>
          <a:bodyPr>
            <a:normAutofit/>
          </a:bodyPr>
          <a:lstStyle/>
          <a:p>
            <a:r>
              <a:rPr lang="en-US" sz="2400" dirty="0" smtClean="0"/>
              <a:t>Find the WiFi_Kit_32_FactoryTest example sketch under </a:t>
            </a:r>
            <a:r>
              <a:rPr lang="en-US" sz="2400" dirty="0" err="1" smtClean="0"/>
              <a:t>Heltec</a:t>
            </a:r>
            <a:r>
              <a:rPr lang="en-US" sz="2400" dirty="0" smtClean="0"/>
              <a:t> ESP32 </a:t>
            </a:r>
            <a:r>
              <a:rPr lang="en-US" sz="2400" dirty="0" err="1" smtClean="0"/>
              <a:t>DevBoards</a:t>
            </a:r>
            <a:r>
              <a:rPr lang="en-US" sz="2400" dirty="0" smtClean="0"/>
              <a:t> sub-menu</a:t>
            </a:r>
          </a:p>
          <a:p>
            <a:r>
              <a:rPr lang="en-US" sz="2400" dirty="0" smtClean="0"/>
              <a:t>Click on the “VALIDATE” check mark icon</a:t>
            </a:r>
          </a:p>
          <a:p>
            <a:r>
              <a:rPr lang="en-US" sz="2400" dirty="0" smtClean="0"/>
              <a:t>This will compile the sketch and check for errors prior to upload (this step is optional)</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914400"/>
            <a:ext cx="4106839"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181599"/>
            <a:ext cx="1447800" cy="12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1762124" y="5715000"/>
            <a:ext cx="609601" cy="60960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2314575" y="5713412"/>
            <a:ext cx="609600" cy="7159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5400" dirty="0" smtClean="0">
                <a:solidFill>
                  <a:srgbClr val="FF0000"/>
                </a:solidFill>
              </a:rPr>
              <a:t>X</a:t>
            </a:r>
            <a:endParaRPr lang="en-US" sz="5400" dirty="0">
              <a:solidFill>
                <a:srgbClr val="FF0000"/>
              </a:solidFill>
            </a:endParaRPr>
          </a:p>
        </p:txBody>
      </p:sp>
    </p:spTree>
    <p:extLst>
      <p:ext uri="{BB962C8B-B14F-4D97-AF65-F5344CB8AC3E}">
        <p14:creationId xmlns:p14="http://schemas.microsoft.com/office/powerpoint/2010/main" val="1892908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Finding and Setting the USB Port</a:t>
            </a:r>
            <a:endParaRPr lang="en-US" sz="3200" dirty="0"/>
          </a:p>
        </p:txBody>
      </p:sp>
      <p:sp>
        <p:nvSpPr>
          <p:cNvPr id="3" name="Content Placeholder 2"/>
          <p:cNvSpPr>
            <a:spLocks noGrp="1"/>
          </p:cNvSpPr>
          <p:nvPr>
            <p:ph idx="1"/>
          </p:nvPr>
        </p:nvSpPr>
        <p:spPr>
          <a:xfrm>
            <a:off x="152400" y="1143000"/>
            <a:ext cx="3352800" cy="1600200"/>
          </a:xfrm>
          <a:ln w="28575">
            <a:solidFill>
              <a:srgbClr val="FFFF00"/>
            </a:solidFill>
          </a:ln>
        </p:spPr>
        <p:txBody>
          <a:bodyPr>
            <a:normAutofit fontScale="92500" lnSpcReduction="10000"/>
          </a:bodyPr>
          <a:lstStyle/>
          <a:p>
            <a:pPr marL="0" indent="0">
              <a:buNone/>
            </a:pPr>
            <a:r>
              <a:rPr lang="en-US" sz="1800" b="1" dirty="0" smtClean="0"/>
              <a:t>WINDOWS</a:t>
            </a:r>
          </a:p>
          <a:p>
            <a:r>
              <a:rPr lang="en-US" sz="1800" dirty="0" smtClean="0"/>
              <a:t>Use Device Manager to identify the USB port</a:t>
            </a:r>
          </a:p>
          <a:p>
            <a:r>
              <a:rPr lang="en-US" sz="1800" dirty="0" smtClean="0"/>
              <a:t>The port will change with each connect/disconnect of the board</a:t>
            </a:r>
            <a:endParaRPr lang="en-US" sz="1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990600"/>
            <a:ext cx="52578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152400" y="3048000"/>
            <a:ext cx="3352800" cy="2362200"/>
          </a:xfrm>
          <a:prstGeom prst="rect">
            <a:avLst/>
          </a:prstGeom>
          <a:ln w="28575">
            <a:solidFill>
              <a:srgbClr val="FFFF00"/>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t>KUBUNTU</a:t>
            </a:r>
          </a:p>
          <a:p>
            <a:r>
              <a:rPr lang="en-US" sz="1800" dirty="0" smtClean="0"/>
              <a:t>Port should always be /dev/ttyUSB0</a:t>
            </a:r>
          </a:p>
          <a:p>
            <a:r>
              <a:rPr lang="en-US" sz="1800" dirty="0" smtClean="0"/>
              <a:t>The port will not change with connect/disconnect</a:t>
            </a:r>
          </a:p>
          <a:p>
            <a:r>
              <a:rPr lang="en-US" sz="1800" dirty="0" smtClean="0"/>
              <a:t>You can use </a:t>
            </a:r>
            <a:r>
              <a:rPr lang="en-US" sz="1800" dirty="0" err="1" smtClean="0"/>
              <a:t>Konsole</a:t>
            </a:r>
            <a:r>
              <a:rPr lang="en-US" sz="1800" dirty="0" smtClean="0"/>
              <a:t> to verify the port presence</a:t>
            </a:r>
            <a:r>
              <a:rPr lang="en-US" sz="1800" dirty="0"/>
              <a:t/>
            </a:r>
            <a:br>
              <a:rPr lang="en-US" sz="1800" dirty="0"/>
            </a:br>
            <a:r>
              <a:rPr lang="en-US" sz="1800" b="1" dirty="0" smtClean="0">
                <a:solidFill>
                  <a:srgbClr val="00FFFF"/>
                </a:solidFill>
                <a:latin typeface="Consolas" panose="020B0609020204030204" pitchFamily="49" charset="0"/>
                <a:cs typeface="Consolas" panose="020B0609020204030204" pitchFamily="49" charset="0"/>
              </a:rPr>
              <a:t>ls /dev/</a:t>
            </a:r>
            <a:r>
              <a:rPr lang="en-US" sz="1800" b="1" dirty="0" err="1" smtClean="0">
                <a:solidFill>
                  <a:srgbClr val="00FFFF"/>
                </a:solidFill>
                <a:latin typeface="Consolas" panose="020B0609020204030204" pitchFamily="49" charset="0"/>
                <a:cs typeface="Consolas" panose="020B0609020204030204" pitchFamily="49" charset="0"/>
              </a:rPr>
              <a:t>tty</a:t>
            </a:r>
            <a:r>
              <a:rPr lang="en-US" sz="1800" b="1" dirty="0" smtClean="0">
                <a:solidFill>
                  <a:srgbClr val="00FFFF"/>
                </a:solidFill>
                <a:latin typeface="Consolas" panose="020B0609020204030204" pitchFamily="49" charset="0"/>
                <a:cs typeface="Consolas" panose="020B0609020204030204" pitchFamily="49" charset="0"/>
              </a:rPr>
              <a:t>*</a:t>
            </a:r>
          </a:p>
        </p:txBody>
      </p:sp>
      <p:sp>
        <p:nvSpPr>
          <p:cNvPr id="11" name="Content Placeholder 2"/>
          <p:cNvSpPr txBox="1">
            <a:spLocks/>
          </p:cNvSpPr>
          <p:nvPr/>
        </p:nvSpPr>
        <p:spPr>
          <a:xfrm>
            <a:off x="4572000" y="6477000"/>
            <a:ext cx="4495800" cy="30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dirty="0" smtClean="0"/>
              <a:t>Note: Late breaking information not included in Lesson4 </a:t>
            </a:r>
            <a:endParaRPr lang="en-US" sz="1200" dirty="0" smtClean="0"/>
          </a:p>
        </p:txBody>
      </p:sp>
      <p:sp>
        <p:nvSpPr>
          <p:cNvPr id="12" name="Right Arrow 11"/>
          <p:cNvSpPr/>
          <p:nvPr/>
        </p:nvSpPr>
        <p:spPr>
          <a:xfrm rot="16200000">
            <a:off x="8039100" y="5010150"/>
            <a:ext cx="800100" cy="533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873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487362"/>
          </a:xfrm>
        </p:spPr>
        <p:txBody>
          <a:bodyPr/>
          <a:lstStyle/>
          <a:p>
            <a:r>
              <a:rPr lang="en-US" sz="3200" dirty="0" smtClean="0"/>
              <a:t>Adjusting Port Speed</a:t>
            </a:r>
            <a:endParaRPr lang="en-US" sz="3200" dirty="0"/>
          </a:p>
        </p:txBody>
      </p:sp>
      <p:sp>
        <p:nvSpPr>
          <p:cNvPr id="3" name="Content Placeholder 2"/>
          <p:cNvSpPr>
            <a:spLocks noGrp="1"/>
          </p:cNvSpPr>
          <p:nvPr>
            <p:ph idx="1"/>
          </p:nvPr>
        </p:nvSpPr>
        <p:spPr>
          <a:xfrm>
            <a:off x="152400" y="790575"/>
            <a:ext cx="3352800" cy="3200400"/>
          </a:xfrm>
          <a:ln w="28575">
            <a:solidFill>
              <a:srgbClr val="FFFF00"/>
            </a:solidFill>
          </a:ln>
        </p:spPr>
        <p:txBody>
          <a:bodyPr>
            <a:normAutofit/>
          </a:bodyPr>
          <a:lstStyle/>
          <a:p>
            <a:pPr marL="0" indent="0">
              <a:buNone/>
            </a:pPr>
            <a:r>
              <a:rPr lang="en-US" sz="1800" b="1" dirty="0" smtClean="0">
                <a:solidFill>
                  <a:srgbClr val="FF0000"/>
                </a:solidFill>
                <a:latin typeface="Arial Black" panose="020B0A04020102020204" pitchFamily="34" charset="0"/>
              </a:rPr>
              <a:t>CAUTION</a:t>
            </a:r>
          </a:p>
          <a:p>
            <a:r>
              <a:rPr lang="en-US" sz="1800" dirty="0" smtClean="0">
                <a:solidFill>
                  <a:srgbClr val="FFFF00"/>
                </a:solidFill>
              </a:rPr>
              <a:t>The </a:t>
            </a:r>
            <a:r>
              <a:rPr lang="en-US" sz="1800" dirty="0" err="1" smtClean="0">
                <a:solidFill>
                  <a:srgbClr val="FFFF00"/>
                </a:solidFill>
              </a:rPr>
              <a:t>SiL</a:t>
            </a:r>
            <a:r>
              <a:rPr lang="en-US" sz="1800" dirty="0" smtClean="0">
                <a:solidFill>
                  <a:srgbClr val="FFFF00"/>
                </a:solidFill>
              </a:rPr>
              <a:t> CP2102 USB-to-Serial chip used on all ESP32 boards has a known bug that can cause the serial port speed to randomize when the board is connected</a:t>
            </a:r>
          </a:p>
          <a:p>
            <a:r>
              <a:rPr lang="en-US" sz="1800" dirty="0" smtClean="0">
                <a:solidFill>
                  <a:srgbClr val="FFFF00"/>
                </a:solidFill>
              </a:rPr>
              <a:t>Infrequent with Windows</a:t>
            </a:r>
          </a:p>
          <a:p>
            <a:r>
              <a:rPr lang="en-US" sz="1800" dirty="0" smtClean="0">
                <a:solidFill>
                  <a:srgbClr val="FFFF00"/>
                </a:solidFill>
              </a:rPr>
              <a:t>Often with all Linux distros</a:t>
            </a:r>
            <a:endParaRPr lang="en-US" sz="1800" dirty="0" smtClean="0">
              <a:solidFill>
                <a:srgbClr val="FFFF00"/>
              </a:solidFill>
            </a:endParaRPr>
          </a:p>
        </p:txBody>
      </p:sp>
      <p:sp>
        <p:nvSpPr>
          <p:cNvPr id="10" name="Content Placeholder 2"/>
          <p:cNvSpPr txBox="1">
            <a:spLocks/>
          </p:cNvSpPr>
          <p:nvPr/>
        </p:nvSpPr>
        <p:spPr>
          <a:xfrm>
            <a:off x="152400" y="4343400"/>
            <a:ext cx="3352800" cy="2209800"/>
          </a:xfrm>
          <a:prstGeom prst="rect">
            <a:avLst/>
          </a:prstGeom>
          <a:ln w="28575">
            <a:no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smtClean="0"/>
              <a:t>If you get an upload failure</a:t>
            </a:r>
          </a:p>
          <a:p>
            <a:r>
              <a:rPr lang="en-US" sz="1800" dirty="0" smtClean="0"/>
              <a:t>Recheck port setting</a:t>
            </a:r>
          </a:p>
          <a:p>
            <a:r>
              <a:rPr lang="en-US" sz="1800" dirty="0" smtClean="0"/>
              <a:t>Retry the upload with the next highest speed</a:t>
            </a:r>
          </a:p>
          <a:p>
            <a:r>
              <a:rPr lang="en-US" sz="1800" dirty="0" smtClean="0"/>
              <a:t>Lather, rinse, repeat until success</a:t>
            </a:r>
          </a:p>
          <a:p>
            <a:r>
              <a:rPr lang="en-US" sz="1800" dirty="0" smtClean="0"/>
              <a:t>Suggested initial try order:</a:t>
            </a:r>
            <a:br>
              <a:rPr lang="en-US" sz="1800" dirty="0" smtClean="0"/>
            </a:br>
            <a:r>
              <a:rPr lang="en-US" sz="1800" dirty="0" smtClean="0"/>
              <a:t>921600, 512000, 115200</a:t>
            </a:r>
          </a:p>
          <a:p>
            <a:endParaRPr lang="en-US" sz="18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762000"/>
            <a:ext cx="521646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4378261" y="6248400"/>
            <a:ext cx="4495800" cy="304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200" dirty="0" smtClean="0"/>
              <a:t>Note: This slide accidentally omitted from Lesson4 </a:t>
            </a:r>
            <a:endParaRPr lang="en-US" sz="1200" dirty="0" smtClean="0"/>
          </a:p>
        </p:txBody>
      </p:sp>
      <p:sp>
        <p:nvSpPr>
          <p:cNvPr id="9" name="Right Arrow 8"/>
          <p:cNvSpPr/>
          <p:nvPr/>
        </p:nvSpPr>
        <p:spPr>
          <a:xfrm rot="16200000">
            <a:off x="8020050" y="4476750"/>
            <a:ext cx="800100" cy="5334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795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Uploading a Sketch</a:t>
            </a:r>
            <a:endParaRPr lang="en-US" sz="3200" dirty="0"/>
          </a:p>
        </p:txBody>
      </p:sp>
      <p:sp>
        <p:nvSpPr>
          <p:cNvPr id="3" name="Content Placeholder 2"/>
          <p:cNvSpPr>
            <a:spLocks noGrp="1"/>
          </p:cNvSpPr>
          <p:nvPr>
            <p:ph idx="1"/>
          </p:nvPr>
        </p:nvSpPr>
        <p:spPr>
          <a:xfrm>
            <a:off x="152400" y="1143000"/>
            <a:ext cx="3429000" cy="5562600"/>
          </a:xfrm>
        </p:spPr>
        <p:txBody>
          <a:bodyPr>
            <a:normAutofit fontScale="92500" lnSpcReduction="10000"/>
          </a:bodyPr>
          <a:lstStyle/>
          <a:p>
            <a:r>
              <a:rPr lang="en-US" sz="2400" dirty="0" smtClean="0"/>
              <a:t>Ensure you have selected the correct port </a:t>
            </a:r>
            <a:r>
              <a:rPr lang="en-US" sz="2400" dirty="0" smtClean="0"/>
              <a:t>(and speed!) for </a:t>
            </a:r>
            <a:r>
              <a:rPr lang="en-US" sz="2400" dirty="0" smtClean="0"/>
              <a:t>your currently plugged in board</a:t>
            </a:r>
          </a:p>
          <a:p>
            <a:r>
              <a:rPr lang="en-US" sz="2400" dirty="0" smtClean="0"/>
              <a:t>Click on the “UPLOAD” arrow icon</a:t>
            </a:r>
          </a:p>
          <a:p>
            <a:r>
              <a:rPr lang="en-US" sz="2400" dirty="0" smtClean="0"/>
              <a:t>Lights should flash on your board</a:t>
            </a:r>
          </a:p>
          <a:p>
            <a:r>
              <a:rPr lang="en-US" sz="2400" dirty="0" smtClean="0"/>
              <a:t>Once upload is finished, the sketch will immediately </a:t>
            </a:r>
            <a:r>
              <a:rPr lang="en-US" sz="2400" dirty="0" smtClean="0"/>
              <a:t>run</a:t>
            </a:r>
          </a:p>
          <a:p>
            <a:r>
              <a:rPr lang="en-US" sz="2400" dirty="0" smtClean="0"/>
              <a:t>If you get an error, recheck board, port and speed settings (refer to preceding slides)</a:t>
            </a:r>
            <a:endParaRPr lang="en-US" sz="24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518160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rot="16200000">
            <a:off x="7867650" y="4781550"/>
            <a:ext cx="800100" cy="5334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848099" y="1295400"/>
            <a:ext cx="609601" cy="609601"/>
          </a:xfrm>
          <a:prstGeom prst="ellipse">
            <a:avLst/>
          </a:prstGeom>
          <a:noFill/>
          <a:ln w="571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3752850" y="1962150"/>
            <a:ext cx="800100" cy="5334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9203821">
            <a:off x="4240321" y="3471201"/>
            <a:ext cx="800100" cy="53340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786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Let’s load our own sketch!</a:t>
            </a:r>
            <a:endParaRPr lang="en-US" sz="3200" dirty="0"/>
          </a:p>
        </p:txBody>
      </p:sp>
      <p:sp>
        <p:nvSpPr>
          <p:cNvPr id="3" name="Content Placeholder 2"/>
          <p:cNvSpPr>
            <a:spLocks noGrp="1"/>
          </p:cNvSpPr>
          <p:nvPr>
            <p:ph idx="1"/>
          </p:nvPr>
        </p:nvSpPr>
        <p:spPr>
          <a:xfrm>
            <a:off x="152400" y="990600"/>
            <a:ext cx="3429000" cy="5486400"/>
          </a:xfrm>
        </p:spPr>
        <p:txBody>
          <a:bodyPr>
            <a:normAutofit fontScale="92500" lnSpcReduction="10000"/>
          </a:bodyPr>
          <a:lstStyle/>
          <a:p>
            <a:r>
              <a:rPr lang="en-US" sz="2400" dirty="0" smtClean="0"/>
              <a:t>File menu-&gt;Open</a:t>
            </a:r>
          </a:p>
          <a:p>
            <a:r>
              <a:rPr lang="en-US" sz="2400" dirty="0" smtClean="0"/>
              <a:t>Navigate to the“ClassSketch1.ino” file in the </a:t>
            </a:r>
            <a:br>
              <a:rPr lang="en-US" sz="2400" dirty="0" smtClean="0"/>
            </a:br>
            <a:r>
              <a:rPr lang="en-US" sz="1900" b="1" dirty="0" smtClean="0">
                <a:solidFill>
                  <a:srgbClr val="00FFFF"/>
                </a:solidFill>
              </a:rPr>
              <a:t>Lesson5-&gt;ClassSketch1</a:t>
            </a:r>
            <a:br>
              <a:rPr lang="en-US" sz="1900" b="1" dirty="0" smtClean="0">
                <a:solidFill>
                  <a:srgbClr val="00FFFF"/>
                </a:solidFill>
              </a:rPr>
            </a:br>
            <a:r>
              <a:rPr lang="en-US" sz="2400" u="sng" dirty="0" smtClean="0"/>
              <a:t>folder</a:t>
            </a:r>
            <a:r>
              <a:rPr lang="en-US" sz="2400" dirty="0" smtClean="0"/>
              <a:t> you copied from your USB drive at the beginning of class</a:t>
            </a:r>
            <a:endParaRPr lang="en-US" sz="2400" dirty="0" smtClean="0"/>
          </a:p>
          <a:p>
            <a:r>
              <a:rPr lang="en-US" sz="2400" dirty="0" smtClean="0"/>
              <a:t>The sketch will open in the IDE</a:t>
            </a:r>
          </a:p>
          <a:p>
            <a:r>
              <a:rPr lang="en-US" sz="2400" dirty="0" smtClean="0"/>
              <a:t>Click </a:t>
            </a:r>
            <a:r>
              <a:rPr lang="en-US" sz="2400" dirty="0" smtClean="0"/>
              <a:t>on the “UPLOAD” arrow icon</a:t>
            </a:r>
          </a:p>
          <a:p>
            <a:r>
              <a:rPr lang="en-US" sz="2400" dirty="0" smtClean="0"/>
              <a:t>Once compile and upload are </a:t>
            </a:r>
            <a:r>
              <a:rPr lang="en-US" sz="2400" dirty="0" smtClean="0"/>
              <a:t>finished, the sketch will immediately run</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00175"/>
            <a:ext cx="5354914"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466975"/>
            <a:ext cx="533816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0950"/>
            <a:ext cx="5338166" cy="1302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3552825" y="990600"/>
            <a:ext cx="24384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400" dirty="0" smtClean="0">
                <a:solidFill>
                  <a:srgbClr val="FFFF00"/>
                </a:solidFill>
              </a:rPr>
              <a:t>Windows</a:t>
            </a:r>
            <a:endParaRPr lang="en-US" sz="2400" dirty="0">
              <a:solidFill>
                <a:srgbClr val="FFFF00"/>
              </a:solidFill>
            </a:endParaRPr>
          </a:p>
        </p:txBody>
      </p:sp>
      <p:sp>
        <p:nvSpPr>
          <p:cNvPr id="13" name="Title 1"/>
          <p:cNvSpPr txBox="1">
            <a:spLocks/>
          </p:cNvSpPr>
          <p:nvPr/>
        </p:nvSpPr>
        <p:spPr>
          <a:xfrm>
            <a:off x="3676650" y="3352800"/>
            <a:ext cx="24384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400" dirty="0" err="1" smtClean="0">
                <a:solidFill>
                  <a:srgbClr val="FFFF00"/>
                </a:solidFill>
              </a:rPr>
              <a:t>Kubuntu</a:t>
            </a:r>
            <a:endParaRPr lang="en-US" sz="2400" dirty="0">
              <a:solidFill>
                <a:srgbClr val="FFFF00"/>
              </a:solidFill>
            </a:endParaRPr>
          </a:p>
        </p:txBody>
      </p:sp>
      <p:sp>
        <p:nvSpPr>
          <p:cNvPr id="14" name="Title 1"/>
          <p:cNvSpPr txBox="1">
            <a:spLocks/>
          </p:cNvSpPr>
          <p:nvPr/>
        </p:nvSpPr>
        <p:spPr>
          <a:xfrm>
            <a:off x="3676650" y="5562600"/>
            <a:ext cx="5319116" cy="914400"/>
          </a:xfrm>
          <a:prstGeom prst="rect">
            <a:avLst/>
          </a:prstGeom>
          <a:ln w="28575">
            <a:solidFill>
              <a:srgbClr val="FFFF00"/>
            </a:solidFill>
          </a:ln>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Note</a:t>
            </a:r>
          </a:p>
          <a:p>
            <a:pPr algn="l"/>
            <a:r>
              <a:rPr lang="en-US" sz="2000" dirty="0" smtClean="0">
                <a:solidFill>
                  <a:srgbClr val="FFFF00"/>
                </a:solidFill>
                <a:latin typeface="Arial" panose="020B0604020202020204" pitchFamily="34" charset="0"/>
                <a:cs typeface="Arial" panose="020B0604020202020204" pitchFamily="34" charset="0"/>
              </a:rPr>
              <a:t>Sketches live in folders </a:t>
            </a:r>
            <a:r>
              <a:rPr lang="en-US" sz="2000" i="1" dirty="0" smtClean="0">
                <a:solidFill>
                  <a:srgbClr val="FFFF00"/>
                </a:solidFill>
                <a:latin typeface="Arial" panose="020B0604020202020204" pitchFamily="34" charset="0"/>
                <a:cs typeface="Arial" panose="020B0604020202020204" pitchFamily="34" charset="0"/>
              </a:rPr>
              <a:t>with the same name</a:t>
            </a:r>
            <a:endParaRPr lang="en-US" sz="20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3978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Lessons 1-5 Skills Review</a:t>
            </a:r>
            <a:endParaRPr lang="en-US" sz="3200" dirty="0"/>
          </a:p>
        </p:txBody>
      </p:sp>
      <p:sp>
        <p:nvSpPr>
          <p:cNvPr id="3" name="Content Placeholder 2"/>
          <p:cNvSpPr>
            <a:spLocks noGrp="1"/>
          </p:cNvSpPr>
          <p:nvPr>
            <p:ph idx="1"/>
          </p:nvPr>
        </p:nvSpPr>
        <p:spPr>
          <a:xfrm>
            <a:off x="228600" y="1371600"/>
            <a:ext cx="8686800" cy="5181600"/>
          </a:xfrm>
        </p:spPr>
        <p:txBody>
          <a:bodyPr>
            <a:normAutofit/>
          </a:bodyPr>
          <a:lstStyle/>
          <a:p>
            <a:pPr marL="0" indent="0">
              <a:buNone/>
            </a:pPr>
            <a:r>
              <a:rPr lang="en-US" sz="2300" dirty="0" smtClean="0"/>
              <a:t>At this point you should now be able to:</a:t>
            </a:r>
            <a:endParaRPr lang="en-US" sz="2300" dirty="0" smtClean="0"/>
          </a:p>
          <a:p>
            <a:r>
              <a:rPr lang="en-US" sz="2300" dirty="0" smtClean="0"/>
              <a:t>Connect your </a:t>
            </a:r>
            <a:r>
              <a:rPr lang="en-US" sz="2300" dirty="0" err="1" smtClean="0"/>
              <a:t>WiFi</a:t>
            </a:r>
            <a:r>
              <a:rPr lang="en-US" sz="2300" dirty="0" smtClean="0"/>
              <a:t> Kit 32 board to your computer</a:t>
            </a:r>
          </a:p>
          <a:p>
            <a:r>
              <a:rPr lang="en-US" sz="2300" dirty="0" smtClean="0"/>
              <a:t>Have the computer recognize the board </a:t>
            </a:r>
          </a:p>
          <a:p>
            <a:r>
              <a:rPr lang="en-US" sz="2300" dirty="0" smtClean="0"/>
              <a:t>Identify the board serial port (Device Manager if Windows)</a:t>
            </a:r>
          </a:p>
          <a:p>
            <a:r>
              <a:rPr lang="en-US" sz="2300" dirty="0" smtClean="0"/>
              <a:t>Start the Arduino IDE</a:t>
            </a:r>
          </a:p>
          <a:p>
            <a:r>
              <a:rPr lang="en-US" sz="2300" dirty="0" smtClean="0"/>
              <a:t>Configure and select board type in the Board Manager</a:t>
            </a:r>
          </a:p>
          <a:p>
            <a:r>
              <a:rPr lang="en-US" sz="2300" dirty="0" smtClean="0"/>
              <a:t>Configure and select matching library in the Library Manager</a:t>
            </a:r>
          </a:p>
          <a:p>
            <a:r>
              <a:rPr lang="en-US" sz="2300" dirty="0" smtClean="0"/>
              <a:t>Select the serial port and port speed in the IDE</a:t>
            </a:r>
          </a:p>
          <a:p>
            <a:r>
              <a:rPr lang="en-US" sz="2300" dirty="0" smtClean="0"/>
              <a:t>Load an example sketch or your own sketch</a:t>
            </a:r>
          </a:p>
          <a:p>
            <a:r>
              <a:rPr lang="en-US" sz="2300" dirty="0" smtClean="0"/>
              <a:t>Validate (compile) a sketch</a:t>
            </a:r>
          </a:p>
          <a:p>
            <a:r>
              <a:rPr lang="en-US" sz="2300" dirty="0" smtClean="0"/>
              <a:t>Upload a sketch to your board</a:t>
            </a:r>
            <a:endParaRPr lang="en-US" sz="2300" dirty="0" smtClean="0"/>
          </a:p>
        </p:txBody>
      </p:sp>
      <p:sp>
        <p:nvSpPr>
          <p:cNvPr id="5" name="Title 1"/>
          <p:cNvSpPr txBox="1">
            <a:spLocks/>
          </p:cNvSpPr>
          <p:nvPr/>
        </p:nvSpPr>
        <p:spPr>
          <a:xfrm>
            <a:off x="533400" y="6019800"/>
            <a:ext cx="8229600"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400" b="1" i="1" dirty="0" smtClean="0">
                <a:solidFill>
                  <a:srgbClr val="FFFF00"/>
                </a:solidFill>
                <a:latin typeface="Arial" panose="020B0604020202020204" pitchFamily="34" charset="0"/>
                <a:cs typeface="Arial" panose="020B0604020202020204" pitchFamily="34" charset="0"/>
              </a:rPr>
              <a:t>You can now start experimenting with different sketches from the </a:t>
            </a:r>
            <a:r>
              <a:rPr lang="en-US" sz="1400" b="1" i="1" dirty="0" err="1" smtClean="0">
                <a:solidFill>
                  <a:srgbClr val="FFFF00"/>
                </a:solidFill>
                <a:latin typeface="Arial" panose="020B0604020202020204" pitchFamily="34" charset="0"/>
                <a:cs typeface="Arial" panose="020B0604020202020204" pitchFamily="34" charset="0"/>
              </a:rPr>
              <a:t>WiFi</a:t>
            </a:r>
            <a:r>
              <a:rPr lang="en-US" sz="1400" b="1" i="1" dirty="0" smtClean="0">
                <a:solidFill>
                  <a:srgbClr val="FFFF00"/>
                </a:solidFill>
                <a:latin typeface="Arial" panose="020B0604020202020204" pitchFamily="34" charset="0"/>
                <a:cs typeface="Arial" panose="020B0604020202020204" pitchFamily="34" charset="0"/>
              </a:rPr>
              <a:t> Kit 32 library examples!</a:t>
            </a:r>
            <a:endParaRPr lang="en-US" sz="1400" b="1"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21848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alpha val="50196"/>
            </a:srgbClr>
          </a:solidFill>
        </p:spPr>
        <p:txBody>
          <a:bodyPr/>
          <a:lstStyle/>
          <a:p>
            <a:r>
              <a:rPr lang="en-US" sz="3200" dirty="0" smtClean="0">
                <a:solidFill>
                  <a:srgbClr val="3333CC"/>
                </a:solidFill>
              </a:rPr>
              <a:t>History of Telecommunications</a:t>
            </a:r>
            <a:br>
              <a:rPr lang="en-US" sz="3200" dirty="0" smtClean="0">
                <a:solidFill>
                  <a:srgbClr val="3333CC"/>
                </a:solidFill>
              </a:rPr>
            </a:br>
            <a:r>
              <a:rPr lang="en-US" sz="3200" dirty="0" smtClean="0">
                <a:solidFill>
                  <a:srgbClr val="3333CC"/>
                </a:solidFill>
              </a:rPr>
              <a:t>Part 1</a:t>
            </a:r>
            <a:endParaRPr lang="en-US" sz="3200" dirty="0">
              <a:solidFill>
                <a:srgbClr val="3333CC"/>
              </a:solidFill>
            </a:endParaRPr>
          </a:p>
        </p:txBody>
      </p:sp>
      <p:sp>
        <p:nvSpPr>
          <p:cNvPr id="3" name="Content Placeholder 2"/>
          <p:cNvSpPr>
            <a:spLocks noGrp="1"/>
          </p:cNvSpPr>
          <p:nvPr>
            <p:ph idx="1"/>
          </p:nvPr>
        </p:nvSpPr>
        <p:spPr>
          <a:xfrm>
            <a:off x="457200" y="1905000"/>
            <a:ext cx="6019800" cy="4648200"/>
          </a:xfrm>
          <a:solidFill>
            <a:srgbClr val="FFFFFF">
              <a:alpha val="50196"/>
            </a:srgbClr>
          </a:solidFill>
        </p:spPr>
        <p:txBody>
          <a:bodyPr>
            <a:normAutofit/>
          </a:bodyPr>
          <a:lstStyle/>
          <a:p>
            <a:r>
              <a:rPr lang="en-US" sz="2800" b="1" dirty="0" smtClean="0">
                <a:solidFill>
                  <a:srgbClr val="3333CC"/>
                </a:solidFill>
              </a:rPr>
              <a:t>The Telegraph</a:t>
            </a:r>
          </a:p>
          <a:p>
            <a:r>
              <a:rPr lang="en-US" sz="2800" b="1" dirty="0" smtClean="0">
                <a:solidFill>
                  <a:srgbClr val="3333CC"/>
                </a:solidFill>
              </a:rPr>
              <a:t>The Analog Telephone</a:t>
            </a:r>
          </a:p>
          <a:p>
            <a:r>
              <a:rPr lang="en-US" sz="2800" b="1" dirty="0" smtClean="0">
                <a:solidFill>
                  <a:srgbClr val="3333CC"/>
                </a:solidFill>
              </a:rPr>
              <a:t>Radio (AM then FM)</a:t>
            </a:r>
          </a:p>
          <a:p>
            <a:r>
              <a:rPr lang="en-US" sz="2800" b="1" dirty="0" smtClean="0">
                <a:solidFill>
                  <a:srgbClr val="3333CC"/>
                </a:solidFill>
              </a:rPr>
              <a:t>Automated dialing</a:t>
            </a:r>
          </a:p>
          <a:p>
            <a:r>
              <a:rPr lang="en-US" sz="2800" b="1" dirty="0" smtClean="0">
                <a:solidFill>
                  <a:srgbClr val="3333CC"/>
                </a:solidFill>
              </a:rPr>
              <a:t>Digital audio </a:t>
            </a:r>
          </a:p>
          <a:p>
            <a:r>
              <a:rPr lang="en-US" sz="2800" b="1" dirty="0" smtClean="0">
                <a:solidFill>
                  <a:srgbClr val="3333CC"/>
                </a:solidFill>
              </a:rPr>
              <a:t>Dedicated computer links (DDS)</a:t>
            </a:r>
          </a:p>
          <a:p>
            <a:r>
              <a:rPr lang="en-US" sz="2800" b="1" dirty="0" smtClean="0">
                <a:solidFill>
                  <a:srgbClr val="3333CC"/>
                </a:solidFill>
              </a:rPr>
              <a:t>The first modem</a:t>
            </a:r>
            <a:endParaRPr lang="en-US" sz="2400" b="1" dirty="0" smtClean="0">
              <a:solidFill>
                <a:srgbClr val="3333CC"/>
              </a:solidFill>
            </a:endParaRPr>
          </a:p>
          <a:p>
            <a:endParaRPr lang="en-US" sz="3600" b="1"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(Lesson5 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200" dirty="0" smtClean="0"/>
              <a:t>The Telegraph</a:t>
            </a:r>
            <a:endParaRPr lang="en-US" sz="3200" dirty="0"/>
          </a:p>
        </p:txBody>
      </p:sp>
      <p:sp>
        <p:nvSpPr>
          <p:cNvPr id="3" name="Content Placeholder 2"/>
          <p:cNvSpPr>
            <a:spLocks noGrp="1"/>
          </p:cNvSpPr>
          <p:nvPr>
            <p:ph idx="1"/>
          </p:nvPr>
        </p:nvSpPr>
        <p:spPr>
          <a:xfrm>
            <a:off x="457200" y="923924"/>
            <a:ext cx="4800600" cy="4181475"/>
          </a:xfrm>
        </p:spPr>
        <p:txBody>
          <a:bodyPr>
            <a:noAutofit/>
          </a:bodyPr>
          <a:lstStyle/>
          <a:p>
            <a:r>
              <a:rPr lang="en-US" sz="1400" dirty="0"/>
              <a:t>The archetype of this </a:t>
            </a:r>
            <a:r>
              <a:rPr lang="en-US" sz="1400" dirty="0" smtClean="0"/>
              <a:t>device </a:t>
            </a:r>
            <a:r>
              <a:rPr lang="en-US" sz="1400" dirty="0"/>
              <a:t>was the Morse system, invented by Samuel Morse in 1838, using a single wire</a:t>
            </a:r>
            <a:r>
              <a:rPr lang="en-US" sz="1400" dirty="0" smtClean="0"/>
              <a:t>.</a:t>
            </a:r>
          </a:p>
          <a:p>
            <a:r>
              <a:rPr lang="en-US" sz="1400" dirty="0" smtClean="0"/>
              <a:t>Morse system used Morse Code, a cipher which translated letters into long and short electrical pulses sent with a make/break </a:t>
            </a:r>
            <a:r>
              <a:rPr lang="en-US" sz="1400" dirty="0" err="1" smtClean="0"/>
              <a:t>signalling</a:t>
            </a:r>
            <a:r>
              <a:rPr lang="en-US" sz="1400" dirty="0" smtClean="0"/>
              <a:t> key</a:t>
            </a:r>
          </a:p>
          <a:p>
            <a:r>
              <a:rPr lang="en-US" sz="1400" dirty="0" smtClean="0"/>
              <a:t>These pulses could be received as clicks or as audio beeps (see Radio section)</a:t>
            </a:r>
          </a:p>
          <a:p>
            <a:r>
              <a:rPr lang="en-US" sz="1400" dirty="0" smtClean="0"/>
              <a:t>There were also optical telegraphs</a:t>
            </a:r>
          </a:p>
          <a:p>
            <a:r>
              <a:rPr lang="en-US" sz="1400" dirty="0" smtClean="0"/>
              <a:t>The first printing telegraphs would punch holes in paper tape</a:t>
            </a:r>
          </a:p>
          <a:p>
            <a:r>
              <a:rPr lang="en-US" sz="1400" dirty="0" smtClean="0"/>
              <a:t>Later printing telegraphs used letters generated by special codes (</a:t>
            </a:r>
            <a:r>
              <a:rPr lang="en-US" sz="1400" dirty="0" err="1" smtClean="0"/>
              <a:t>Baudot</a:t>
            </a:r>
            <a:r>
              <a:rPr lang="en-US" sz="1400" dirty="0" smtClean="0"/>
              <a:t>, ITA2)</a:t>
            </a:r>
          </a:p>
          <a:p>
            <a:r>
              <a:rPr lang="en-US" sz="1400" dirty="0"/>
              <a:t>Electrical telegraphy can be considered to be the first example of electrical engineering,[5] and was used by the emerging railway companies to develop train control systems that </a:t>
            </a:r>
            <a:r>
              <a:rPr lang="en-US" sz="1400" dirty="0" err="1"/>
              <a:t>minimised</a:t>
            </a:r>
            <a:r>
              <a:rPr lang="en-US" sz="1400" dirty="0"/>
              <a:t> the chances of trains colliding with each other.</a:t>
            </a:r>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1425892"/>
            <a:ext cx="2476500" cy="162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038475"/>
            <a:ext cx="1916739"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5452" y="4962525"/>
            <a:ext cx="5805487" cy="1627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2609850"/>
            <a:ext cx="197167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5229225"/>
            <a:ext cx="2286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395061" y="6343650"/>
            <a:ext cx="2576739" cy="2667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050" dirty="0" smtClean="0">
                <a:solidFill>
                  <a:srgbClr val="FFFF00"/>
                </a:solidFill>
              </a:rPr>
              <a:t>Morse Code</a:t>
            </a:r>
            <a:endParaRPr lang="en-US" sz="1050" dirty="0">
              <a:solidFill>
                <a:srgbClr val="FFFF00"/>
              </a:solidFill>
            </a:endParaRPr>
          </a:p>
        </p:txBody>
      </p:sp>
    </p:spTree>
    <p:extLst>
      <p:ext uri="{BB962C8B-B14F-4D97-AF65-F5344CB8AC3E}">
        <p14:creationId xmlns:p14="http://schemas.microsoft.com/office/powerpoint/2010/main" val="393447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ight Arrow 23"/>
          <p:cNvSpPr/>
          <p:nvPr/>
        </p:nvSpPr>
        <p:spPr>
          <a:xfrm flipH="1">
            <a:off x="5306220" y="5206728"/>
            <a:ext cx="377372" cy="163286"/>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Black" panose="020B0A04020102020204" pitchFamily="34" charset="0"/>
            </a:endParaRPr>
          </a:p>
        </p:txBody>
      </p:sp>
      <p:sp>
        <p:nvSpPr>
          <p:cNvPr id="20" name="Right Arrow 19"/>
          <p:cNvSpPr/>
          <p:nvPr/>
        </p:nvSpPr>
        <p:spPr>
          <a:xfrm rot="13500000" flipH="1">
            <a:off x="5225595" y="5556505"/>
            <a:ext cx="377372" cy="163286"/>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Black" panose="020B0A04020102020204" pitchFamily="34" charset="0"/>
            </a:endParaRPr>
          </a:p>
        </p:txBody>
      </p:sp>
      <p:sp>
        <p:nvSpPr>
          <p:cNvPr id="14" name="Right Arrow 13"/>
          <p:cNvSpPr/>
          <p:nvPr/>
        </p:nvSpPr>
        <p:spPr>
          <a:xfrm rot="7885710" flipH="1">
            <a:off x="5173900" y="4894937"/>
            <a:ext cx="377372" cy="163286"/>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Black" panose="020B0A04020102020204" pitchFamily="34" charset="0"/>
            </a:endParaRPr>
          </a:p>
        </p:txBody>
      </p:sp>
      <p:sp>
        <p:nvSpPr>
          <p:cNvPr id="2" name="Title 1"/>
          <p:cNvSpPr>
            <a:spLocks noGrp="1"/>
          </p:cNvSpPr>
          <p:nvPr>
            <p:ph type="title"/>
          </p:nvPr>
        </p:nvSpPr>
        <p:spPr>
          <a:xfrm>
            <a:off x="457200" y="274638"/>
            <a:ext cx="8229600" cy="563562"/>
          </a:xfrm>
        </p:spPr>
        <p:txBody>
          <a:bodyPr/>
          <a:lstStyle/>
          <a:p>
            <a:r>
              <a:rPr lang="en-US" sz="3200" dirty="0" smtClean="0"/>
              <a:t>The Analog Telephone</a:t>
            </a:r>
            <a:endParaRPr lang="en-US" sz="3200" dirty="0"/>
          </a:p>
        </p:txBody>
      </p:sp>
      <p:sp>
        <p:nvSpPr>
          <p:cNvPr id="3" name="Content Placeholder 2"/>
          <p:cNvSpPr>
            <a:spLocks noGrp="1"/>
          </p:cNvSpPr>
          <p:nvPr>
            <p:ph idx="1"/>
          </p:nvPr>
        </p:nvSpPr>
        <p:spPr>
          <a:xfrm>
            <a:off x="333374" y="990600"/>
            <a:ext cx="8153401" cy="1828800"/>
          </a:xfrm>
        </p:spPr>
        <p:txBody>
          <a:bodyPr>
            <a:normAutofit fontScale="85000" lnSpcReduction="20000"/>
          </a:bodyPr>
          <a:lstStyle/>
          <a:p>
            <a:r>
              <a:rPr lang="en-US" sz="2400" dirty="0" smtClean="0"/>
              <a:t>Invented by Alexander Graham Bell, </a:t>
            </a:r>
          </a:p>
          <a:p>
            <a:r>
              <a:rPr lang="en-US" sz="2400" dirty="0" smtClean="0"/>
              <a:t>Initially, no station originated dialing – required operators to place and deliver calls</a:t>
            </a:r>
          </a:p>
          <a:p>
            <a:r>
              <a:rPr lang="en-US" sz="2400" dirty="0" smtClean="0"/>
              <a:t>Phone sets had cranks to signal the operator</a:t>
            </a:r>
          </a:p>
          <a:p>
            <a:r>
              <a:rPr lang="en-US" sz="2400" dirty="0" smtClean="0"/>
              <a:t>Analog phones use a “hybrid” to allow talk and hearing on 2 wires</a:t>
            </a:r>
          </a:p>
          <a:p>
            <a:r>
              <a:rPr lang="en-US" sz="2400" dirty="0" smtClean="0"/>
              <a:t>Was a landmark invention in human communication</a:t>
            </a:r>
          </a:p>
          <a:p>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529602" y="5835650"/>
            <a:ext cx="816429" cy="471714"/>
          </a:xfrm>
          <a:prstGeom prst="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Black" panose="020B0A04020102020204" pitchFamily="34" charset="0"/>
              </a:rPr>
              <a:t>Ringer</a:t>
            </a:r>
            <a:endParaRPr lang="en-US" sz="1200" b="1" dirty="0">
              <a:solidFill>
                <a:schemeClr val="tx1"/>
              </a:solidFill>
              <a:latin typeface="Arial Black" panose="020B0A04020102020204" pitchFamily="34" charset="0"/>
            </a:endParaRPr>
          </a:p>
        </p:txBody>
      </p:sp>
      <p:sp>
        <p:nvSpPr>
          <p:cNvPr id="11" name="Rectangle 10"/>
          <p:cNvSpPr/>
          <p:nvPr/>
        </p:nvSpPr>
        <p:spPr>
          <a:xfrm>
            <a:off x="4474028" y="5073197"/>
            <a:ext cx="816429" cy="471714"/>
          </a:xfrm>
          <a:prstGeom prst="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Black" panose="020B0A04020102020204" pitchFamily="34" charset="0"/>
              </a:rPr>
              <a:t>Switch</a:t>
            </a:r>
          </a:p>
          <a:p>
            <a:pPr algn="ctr"/>
            <a:r>
              <a:rPr lang="en-US" sz="1200" b="1" dirty="0" smtClean="0">
                <a:solidFill>
                  <a:schemeClr val="tx1"/>
                </a:solidFill>
                <a:latin typeface="Arial Black" panose="020B0A04020102020204" pitchFamily="34" charset="0"/>
              </a:rPr>
              <a:t>Hook</a:t>
            </a:r>
            <a:endParaRPr lang="en-US" sz="1200" b="1" dirty="0">
              <a:solidFill>
                <a:schemeClr val="tx1"/>
              </a:solidFill>
              <a:latin typeface="Arial Black" panose="020B0A04020102020204" pitchFamily="34" charset="0"/>
            </a:endParaRPr>
          </a:p>
        </p:txBody>
      </p:sp>
      <p:sp>
        <p:nvSpPr>
          <p:cNvPr id="9" name="Rectangle 8"/>
          <p:cNvSpPr/>
          <p:nvPr/>
        </p:nvSpPr>
        <p:spPr>
          <a:xfrm>
            <a:off x="5491502" y="4281715"/>
            <a:ext cx="816429" cy="471714"/>
          </a:xfrm>
          <a:prstGeom prst="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Black" panose="020B0A04020102020204" pitchFamily="34" charset="0"/>
              </a:rPr>
              <a:t>Hybrid</a:t>
            </a:r>
            <a:endParaRPr lang="en-US" sz="1200" b="1" dirty="0">
              <a:solidFill>
                <a:schemeClr val="tx1"/>
              </a:solidFill>
              <a:latin typeface="Arial Black" panose="020B0A04020102020204" pitchFamily="34" charset="0"/>
            </a:endParaRPr>
          </a:p>
        </p:txBody>
      </p:sp>
      <p:sp>
        <p:nvSpPr>
          <p:cNvPr id="23" name="Title 1"/>
          <p:cNvSpPr txBox="1">
            <a:spLocks/>
          </p:cNvSpPr>
          <p:nvPr/>
        </p:nvSpPr>
        <p:spPr>
          <a:xfrm>
            <a:off x="4343400" y="6391275"/>
            <a:ext cx="2351314" cy="2667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050" dirty="0" smtClean="0">
                <a:solidFill>
                  <a:srgbClr val="FFFF00"/>
                </a:solidFill>
              </a:rPr>
              <a:t>Parts of an analog telephone</a:t>
            </a:r>
            <a:endParaRPr lang="en-US" sz="1050" dirty="0">
              <a:solidFill>
                <a:srgbClr val="FFFF00"/>
              </a:solidFill>
            </a:endParaRPr>
          </a:p>
        </p:txBody>
      </p:sp>
      <p:grpSp>
        <p:nvGrpSpPr>
          <p:cNvPr id="13" name="Group 12"/>
          <p:cNvGrpSpPr/>
          <p:nvPr/>
        </p:nvGrpSpPr>
        <p:grpSpPr>
          <a:xfrm>
            <a:off x="5494906" y="4976580"/>
            <a:ext cx="832075" cy="572804"/>
            <a:chOff x="7623404" y="4976580"/>
            <a:chExt cx="832075" cy="572804"/>
          </a:xfrm>
        </p:grpSpPr>
        <p:sp>
          <p:nvSpPr>
            <p:cNvPr id="8" name="Oval 7"/>
            <p:cNvSpPr/>
            <p:nvPr/>
          </p:nvSpPr>
          <p:spPr>
            <a:xfrm>
              <a:off x="7741812" y="4976580"/>
              <a:ext cx="572804" cy="572804"/>
            </a:xfrm>
            <a:prstGeom prst="ellipse">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txBox="1">
              <a:spLocks/>
            </p:cNvSpPr>
            <p:nvPr/>
          </p:nvSpPr>
          <p:spPr>
            <a:xfrm>
              <a:off x="7623404" y="5129632"/>
              <a:ext cx="832075" cy="2667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050" dirty="0" smtClean="0">
                  <a:solidFill>
                    <a:schemeClr val="tx1"/>
                  </a:solidFill>
                </a:rPr>
                <a:t>Dial</a:t>
              </a:r>
              <a:endParaRPr lang="en-US" sz="1050" dirty="0">
                <a:solidFill>
                  <a:schemeClr val="tx1"/>
                </a:solidFill>
              </a:endParaRPr>
            </a:p>
          </p:txBody>
        </p: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75" y="3269379"/>
            <a:ext cx="2341567" cy="312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1728" y="4764855"/>
            <a:ext cx="1761672" cy="162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005" y="3269379"/>
            <a:ext cx="2750995" cy="1511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0" y="293688"/>
            <a:ext cx="212193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1697" y="2727906"/>
            <a:ext cx="2265016" cy="1901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3764" y="4619624"/>
            <a:ext cx="2262949"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190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2800" dirty="0" smtClean="0"/>
              <a:t>Radio</a:t>
            </a:r>
            <a:endParaRPr lang="en-US" sz="2800" dirty="0"/>
          </a:p>
        </p:txBody>
      </p:sp>
      <p:sp>
        <p:nvSpPr>
          <p:cNvPr id="3" name="Content Placeholder 2"/>
          <p:cNvSpPr>
            <a:spLocks noGrp="1"/>
          </p:cNvSpPr>
          <p:nvPr>
            <p:ph idx="1"/>
          </p:nvPr>
        </p:nvSpPr>
        <p:spPr>
          <a:xfrm>
            <a:off x="460375" y="914400"/>
            <a:ext cx="8379279" cy="1524000"/>
          </a:xfrm>
        </p:spPr>
        <p:txBody>
          <a:bodyPr>
            <a:noAutofit/>
          </a:bodyPr>
          <a:lstStyle/>
          <a:p>
            <a:r>
              <a:rPr lang="en-US" sz="1400" dirty="0" err="1" smtClean="0"/>
              <a:t>Guglielmo</a:t>
            </a:r>
            <a:r>
              <a:rPr lang="en-US" sz="1400" dirty="0" smtClean="0"/>
              <a:t> Marconi sent and received first radio signal in Italy in 1895</a:t>
            </a:r>
          </a:p>
          <a:p>
            <a:r>
              <a:rPr lang="en-US" sz="1400" dirty="0" smtClean="0"/>
              <a:t>Initially, radio used Morse code to modulate (interrupt) spark gap transmitters</a:t>
            </a:r>
          </a:p>
          <a:p>
            <a:r>
              <a:rPr lang="en-US" sz="1400" dirty="0"/>
              <a:t>The person generally credited as the primary early developer of AM technology is Canadian-born inventor Reginald </a:t>
            </a:r>
            <a:r>
              <a:rPr lang="en-US" sz="1400" dirty="0" smtClean="0"/>
              <a:t>Fessenden</a:t>
            </a:r>
          </a:p>
          <a:p>
            <a:r>
              <a:rPr lang="en-US" sz="1400" dirty="0" smtClean="0"/>
              <a:t>AM radio is monophonic (only one audio channel)</a:t>
            </a:r>
          </a:p>
          <a:p>
            <a:r>
              <a:rPr lang="en-US" sz="1400" dirty="0" smtClean="0"/>
              <a:t>The development of radio was made possible by the invention of vacuum tubes, which permitted amplification of weak electrical signals</a:t>
            </a:r>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itle 1"/>
          <p:cNvSpPr txBox="1">
            <a:spLocks/>
          </p:cNvSpPr>
          <p:nvPr/>
        </p:nvSpPr>
        <p:spPr>
          <a:xfrm>
            <a:off x="5634037" y="6420713"/>
            <a:ext cx="1905000" cy="25977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AM vs FM</a:t>
            </a:r>
            <a:endParaRPr lang="en-US" sz="1200" dirty="0"/>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ENIAC, the &amp;#39;first modern computer,&amp;#39; is hailed on 75th anniversary at Penn,  Unisys, and beyon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itle 1"/>
          <p:cNvSpPr txBox="1">
            <a:spLocks/>
          </p:cNvSpPr>
          <p:nvPr/>
        </p:nvSpPr>
        <p:spPr>
          <a:xfrm>
            <a:off x="647700" y="6266150"/>
            <a:ext cx="3390900"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t>Guglielmo</a:t>
            </a:r>
            <a:r>
              <a:rPr lang="en-US" sz="1200" dirty="0" smtClean="0"/>
              <a:t> Marconi</a:t>
            </a:r>
            <a:endParaRPr lang="en-US" sz="1200" dirty="0"/>
          </a:p>
        </p:txBody>
      </p:sp>
      <p:pic>
        <p:nvPicPr>
          <p:cNvPr id="6" name="Picture 2" descr="Guglielmo Marconi - Who Invented the Rad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75" y="4445104"/>
            <a:ext cx="3159125" cy="177700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438400"/>
            <a:ext cx="43338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41325" y="3048000"/>
            <a:ext cx="3959225" cy="1600438"/>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Frequency Modulation, with amazing clarity and no static, </a:t>
            </a:r>
            <a:r>
              <a:rPr lang="en-US" sz="1400" dirty="0" smtClean="0">
                <a:solidFill>
                  <a:schemeClr val="bg1"/>
                </a:solidFill>
                <a:latin typeface="Arial" panose="020B0604020202020204" pitchFamily="34" charset="0"/>
                <a:cs typeface="Arial" panose="020B0604020202020204" pitchFamily="34" charset="0"/>
              </a:rPr>
              <a:t>was invented in 1933 </a:t>
            </a:r>
            <a:r>
              <a:rPr lang="en-US" sz="1400" dirty="0">
                <a:solidFill>
                  <a:schemeClr val="bg1"/>
                </a:solidFill>
                <a:latin typeface="Arial" panose="020B0604020202020204" pitchFamily="34" charset="0"/>
                <a:cs typeface="Arial" panose="020B0604020202020204" pitchFamily="34" charset="0"/>
              </a:rPr>
              <a:t>by American engineer Edwin Armstrong. However, it’s adoption was </a:t>
            </a:r>
            <a:r>
              <a:rPr lang="en-US" sz="1400" dirty="0" smtClean="0">
                <a:solidFill>
                  <a:schemeClr val="bg1"/>
                </a:solidFill>
                <a:latin typeface="Arial" panose="020B0604020202020204" pitchFamily="34" charset="0"/>
                <a:cs typeface="Arial" panose="020B0604020202020204" pitchFamily="34" charset="0"/>
              </a:rPr>
              <a:t>slowed by RCA for </a:t>
            </a:r>
            <a:r>
              <a:rPr lang="en-US" sz="1400" dirty="0">
                <a:solidFill>
                  <a:schemeClr val="bg1"/>
                </a:solidFill>
                <a:latin typeface="Arial" panose="020B0604020202020204" pitchFamily="34" charset="0"/>
                <a:cs typeface="Arial" panose="020B0604020202020204" pitchFamily="34" charset="0"/>
              </a:rPr>
              <a:t>over 30 years and it did not come into widespread use until the </a:t>
            </a:r>
            <a:r>
              <a:rPr lang="en-US" sz="1400" dirty="0" smtClean="0">
                <a:solidFill>
                  <a:schemeClr val="bg1"/>
                </a:solidFill>
                <a:latin typeface="Arial" panose="020B0604020202020204" pitchFamily="34" charset="0"/>
                <a:cs typeface="Arial" panose="020B0604020202020204" pitchFamily="34" charset="0"/>
              </a:rPr>
              <a:t>1960’s with stereo broadcasting</a:t>
            </a:r>
            <a:endParaRPr lang="en-US" sz="1400" dirty="0">
              <a:solidFill>
                <a:schemeClr val="bg1"/>
              </a:solidFill>
              <a:latin typeface="Arial" panose="020B0604020202020204" pitchFamily="34" charset="0"/>
              <a:cs typeface="Arial" panose="020B0604020202020204" pitchFamily="34" charset="0"/>
            </a:endParaRPr>
          </a:p>
          <a:p>
            <a:endParaRPr lang="en-US"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0288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2800" dirty="0" smtClean="0"/>
              <a:t>Automated Telephone Dialing</a:t>
            </a:r>
            <a:endParaRPr lang="en-US" sz="2800" dirty="0"/>
          </a:p>
        </p:txBody>
      </p:sp>
      <p:sp>
        <p:nvSpPr>
          <p:cNvPr id="3" name="Content Placeholder 2"/>
          <p:cNvSpPr>
            <a:spLocks noGrp="1"/>
          </p:cNvSpPr>
          <p:nvPr>
            <p:ph idx="1"/>
          </p:nvPr>
        </p:nvSpPr>
        <p:spPr>
          <a:xfrm>
            <a:off x="457198" y="847725"/>
            <a:ext cx="8229601" cy="2438401"/>
          </a:xfrm>
        </p:spPr>
        <p:txBody>
          <a:bodyPr>
            <a:noAutofit/>
          </a:bodyPr>
          <a:lstStyle/>
          <a:p>
            <a:r>
              <a:rPr lang="en-US" sz="1800" dirty="0" smtClean="0"/>
              <a:t>Originally, all calls were manually switched through operator’s patch cord consoles</a:t>
            </a:r>
          </a:p>
          <a:p>
            <a:r>
              <a:rPr lang="en-US" sz="1800" dirty="0"/>
              <a:t>The </a:t>
            </a:r>
            <a:r>
              <a:rPr lang="en-US" sz="1800" dirty="0" err="1"/>
              <a:t>Strowger</a:t>
            </a:r>
            <a:r>
              <a:rPr lang="en-US" sz="1800" dirty="0"/>
              <a:t> switch is the first commercially successful electromechanical stepping switch telephone exchange </a:t>
            </a:r>
            <a:r>
              <a:rPr lang="en-US" sz="1800" dirty="0" smtClean="0"/>
              <a:t>system, developed </a:t>
            </a:r>
            <a:r>
              <a:rPr lang="en-US" sz="1800" dirty="0"/>
              <a:t>by the </a:t>
            </a:r>
            <a:r>
              <a:rPr lang="en-US" sz="1800" dirty="0" err="1"/>
              <a:t>Strowger</a:t>
            </a:r>
            <a:r>
              <a:rPr lang="en-US" sz="1800" dirty="0"/>
              <a:t> Automatic Telephone Exchange Company </a:t>
            </a:r>
            <a:r>
              <a:rPr lang="en-US" sz="1800" dirty="0" smtClean="0"/>
              <a:t>in 1891</a:t>
            </a:r>
          </a:p>
          <a:p>
            <a:r>
              <a:rPr lang="en-US" sz="1800" dirty="0" smtClean="0"/>
              <a:t>Automatic switches allowed end-station dialing, initially using a rotary dial</a:t>
            </a:r>
          </a:p>
          <a:p>
            <a:r>
              <a:rPr lang="en-US" sz="1800" dirty="0" smtClean="0"/>
              <a:t>The transistor age allowed the development of touch-tone dials, which used Dual-Tone Multi-Frequency (DTMF) in-band </a:t>
            </a:r>
            <a:r>
              <a:rPr lang="en-US" sz="1800" dirty="0" err="1" smtClean="0"/>
              <a:t>signalling</a:t>
            </a:r>
            <a:r>
              <a:rPr lang="en-US" sz="1800" dirty="0" smtClean="0"/>
              <a:t> for dialing</a:t>
            </a:r>
            <a:endParaRPr lang="en-US" sz="24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itle 1"/>
          <p:cNvSpPr txBox="1">
            <a:spLocks/>
          </p:cNvSpPr>
          <p:nvPr/>
        </p:nvSpPr>
        <p:spPr>
          <a:xfrm>
            <a:off x="748506" y="6367463"/>
            <a:ext cx="3730625"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Traditional telephone operator’s console</a:t>
            </a:r>
            <a:endParaRPr lang="en-US" sz="1200" dirty="0"/>
          </a:p>
        </p:txBody>
      </p:sp>
      <p:sp>
        <p:nvSpPr>
          <p:cNvPr id="25" name="Title 1"/>
          <p:cNvSpPr txBox="1">
            <a:spLocks/>
          </p:cNvSpPr>
          <p:nvPr/>
        </p:nvSpPr>
        <p:spPr>
          <a:xfrm>
            <a:off x="5073052" y="6367463"/>
            <a:ext cx="3730625"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Telephone rotary stepper switches</a:t>
            </a:r>
            <a:endParaRPr lang="en-US" sz="1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327083"/>
            <a:ext cx="4054771" cy="3068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327082"/>
            <a:ext cx="4648200" cy="3091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211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963"/>
            <a:ext cx="8229600" cy="639762"/>
          </a:xfrm>
        </p:spPr>
        <p:txBody>
          <a:bodyPr/>
          <a:lstStyle/>
          <a:p>
            <a:r>
              <a:rPr lang="en-US" sz="2800" dirty="0" smtClean="0"/>
              <a:t>Digital Audio</a:t>
            </a:r>
            <a:endParaRPr lang="en-US" sz="2800" dirty="0"/>
          </a:p>
        </p:txBody>
      </p:sp>
      <p:sp>
        <p:nvSpPr>
          <p:cNvPr id="3" name="Content Placeholder 2"/>
          <p:cNvSpPr>
            <a:spLocks noGrp="1"/>
          </p:cNvSpPr>
          <p:nvPr>
            <p:ph idx="1"/>
          </p:nvPr>
        </p:nvSpPr>
        <p:spPr>
          <a:xfrm>
            <a:off x="457199" y="895350"/>
            <a:ext cx="8379279" cy="3109912"/>
          </a:xfrm>
        </p:spPr>
        <p:txBody>
          <a:bodyPr>
            <a:normAutofit fontScale="92500" lnSpcReduction="20000"/>
          </a:bodyPr>
          <a:lstStyle/>
          <a:p>
            <a:r>
              <a:rPr lang="en-US" sz="2400" dirty="0"/>
              <a:t>Digital audio is a representation of sound recorded in, or converted into, digital form. In digital audio, the sound wave of the audio signal is typically encoded as numerical samples in a continuous sequence</a:t>
            </a:r>
            <a:r>
              <a:rPr lang="en-US" sz="2400" dirty="0" smtClean="0"/>
              <a:t>.</a:t>
            </a:r>
          </a:p>
          <a:p>
            <a:r>
              <a:rPr lang="en-US" sz="2400" dirty="0" smtClean="0"/>
              <a:t>Primarily invented by Claude Shannon</a:t>
            </a:r>
          </a:p>
          <a:p>
            <a:r>
              <a:rPr lang="en-US" sz="2400" dirty="0"/>
              <a:t>Pulse-code modulation (PCM) is a method used to digitally represent sampled analog signals. It is the standard form of digital audio in computers, compact discs, digital telephony and other digital audio applications</a:t>
            </a:r>
            <a:r>
              <a:rPr lang="en-US" sz="2400" dirty="0" smtClean="0"/>
              <a:t>.</a:t>
            </a:r>
          </a:p>
          <a:p>
            <a:r>
              <a:rPr lang="en-US" sz="2400" dirty="0" smtClean="0"/>
              <a:t>US telephone system (AT&amp;T) began using PCM in 1961</a:t>
            </a:r>
          </a:p>
          <a:p>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Title 1"/>
          <p:cNvSpPr txBox="1">
            <a:spLocks/>
          </p:cNvSpPr>
          <p:nvPr/>
        </p:nvSpPr>
        <p:spPr>
          <a:xfrm>
            <a:off x="3657600" y="6357938"/>
            <a:ext cx="5146077"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Complete Signal Flow</a:t>
            </a:r>
            <a:endParaRPr lang="en-US" sz="1200" dirty="0"/>
          </a:p>
        </p:txBody>
      </p:sp>
      <p:sp>
        <p:nvSpPr>
          <p:cNvPr id="26" name="Title 1"/>
          <p:cNvSpPr txBox="1">
            <a:spLocks/>
          </p:cNvSpPr>
          <p:nvPr/>
        </p:nvSpPr>
        <p:spPr>
          <a:xfrm>
            <a:off x="609600" y="6362701"/>
            <a:ext cx="2282825"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Quantization</a:t>
            </a:r>
            <a:endParaRPr lang="en-US" sz="1200" dirty="0"/>
          </a:p>
        </p:txBody>
      </p:sp>
      <p:pic>
        <p:nvPicPr>
          <p:cNvPr id="5122" name="Picture 2" descr="9 zedboard ADC/DAC and Digital Audio Processing - المبرمج العرب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8" y="4476750"/>
            <a:ext cx="3216112" cy="189786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3871913"/>
            <a:ext cx="57150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163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Dedicated Computer Links</a:t>
            </a:r>
            <a:endParaRPr lang="en-US" sz="2800" dirty="0"/>
          </a:p>
        </p:txBody>
      </p:sp>
      <p:sp>
        <p:nvSpPr>
          <p:cNvPr id="3" name="Content Placeholder 2"/>
          <p:cNvSpPr>
            <a:spLocks noGrp="1"/>
          </p:cNvSpPr>
          <p:nvPr>
            <p:ph idx="1"/>
          </p:nvPr>
        </p:nvSpPr>
        <p:spPr>
          <a:xfrm>
            <a:off x="457199" y="914400"/>
            <a:ext cx="8379279" cy="3276600"/>
          </a:xfrm>
        </p:spPr>
        <p:txBody>
          <a:bodyPr>
            <a:normAutofit/>
          </a:bodyPr>
          <a:lstStyle/>
          <a:p>
            <a:r>
              <a:rPr lang="en-US" sz="2400" dirty="0" smtClean="0"/>
              <a:t>AT&amp;T offered dedicated point-to-point digital circuits for use by mainframe computer systems</a:t>
            </a:r>
          </a:p>
          <a:p>
            <a:r>
              <a:rPr lang="en-US" sz="2400" dirty="0" smtClean="0"/>
              <a:t>Commonly called DDS for Digital Data Service</a:t>
            </a:r>
          </a:p>
          <a:p>
            <a:r>
              <a:rPr lang="en-US" sz="2400" dirty="0" smtClean="0"/>
              <a:t>These were all low-speed circuits of 56Kbps or less</a:t>
            </a:r>
          </a:p>
          <a:p>
            <a:r>
              <a:rPr lang="en-US" sz="2400" dirty="0" smtClean="0"/>
              <a:t>They were used primarily with IBM systems which used a method called SDLC to place remote terminals</a:t>
            </a:r>
          </a:p>
          <a:p>
            <a:r>
              <a:rPr lang="en-US" sz="2400" dirty="0" smtClean="0"/>
              <a:t>Other systems required a dedicated link </a:t>
            </a:r>
            <a:r>
              <a:rPr lang="en-US" sz="2400" i="1" dirty="0" smtClean="0"/>
              <a:t>per terminal</a:t>
            </a:r>
          </a:p>
          <a:p>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740" y="4457700"/>
            <a:ext cx="2334714"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txBox="1">
            <a:spLocks/>
          </p:cNvSpPr>
          <p:nvPr/>
        </p:nvSpPr>
        <p:spPr>
          <a:xfrm>
            <a:off x="457200" y="6367464"/>
            <a:ext cx="2413794"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S/360 CPU and Peripherals</a:t>
            </a:r>
            <a:endParaRPr lang="en-US" sz="12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457699"/>
            <a:ext cx="2182659"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itle 1"/>
          <p:cNvSpPr txBox="1">
            <a:spLocks/>
          </p:cNvSpPr>
          <p:nvPr/>
        </p:nvSpPr>
        <p:spPr>
          <a:xfrm>
            <a:off x="3072529" y="6467474"/>
            <a:ext cx="2743200" cy="3143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smtClean="0"/>
              <a:t>Remote terminals with SDLC</a:t>
            </a:r>
            <a:endParaRPr lang="en-US" sz="1200" dirty="0"/>
          </a:p>
        </p:txBody>
      </p:sp>
    </p:spTree>
    <p:extLst>
      <p:ext uri="{BB962C8B-B14F-4D97-AF65-F5344CB8AC3E}">
        <p14:creationId xmlns:p14="http://schemas.microsoft.com/office/powerpoint/2010/main" val="3700627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152" y="2985136"/>
            <a:ext cx="2406648" cy="240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999422"/>
            <a:ext cx="2133600" cy="245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487362"/>
          </a:xfrm>
        </p:spPr>
        <p:txBody>
          <a:bodyPr/>
          <a:lstStyle/>
          <a:p>
            <a:r>
              <a:rPr lang="en-US" sz="2800" dirty="0" smtClean="0"/>
              <a:t>The First Modem</a:t>
            </a:r>
            <a:endParaRPr lang="en-US" sz="2800" dirty="0"/>
          </a:p>
        </p:txBody>
      </p:sp>
      <p:sp>
        <p:nvSpPr>
          <p:cNvPr id="3" name="Content Placeholder 2"/>
          <p:cNvSpPr>
            <a:spLocks noGrp="1"/>
          </p:cNvSpPr>
          <p:nvPr>
            <p:ph idx="1"/>
          </p:nvPr>
        </p:nvSpPr>
        <p:spPr>
          <a:xfrm>
            <a:off x="457199" y="914400"/>
            <a:ext cx="8379279" cy="2057400"/>
          </a:xfrm>
        </p:spPr>
        <p:txBody>
          <a:bodyPr>
            <a:normAutofit fontScale="62500" lnSpcReduction="20000"/>
          </a:bodyPr>
          <a:lstStyle/>
          <a:p>
            <a:r>
              <a:rPr lang="en-US" sz="2400" dirty="0" smtClean="0"/>
              <a:t>A modem is a </a:t>
            </a:r>
            <a:r>
              <a:rPr lang="en-US" sz="2400" dirty="0" err="1" smtClean="0"/>
              <a:t>MODulator</a:t>
            </a:r>
            <a:r>
              <a:rPr lang="en-US" sz="2400" dirty="0" smtClean="0"/>
              <a:t> </a:t>
            </a:r>
            <a:r>
              <a:rPr lang="en-US" sz="2400" dirty="0" err="1" smtClean="0"/>
              <a:t>dEModulator</a:t>
            </a:r>
            <a:r>
              <a:rPr lang="en-US" sz="2400" dirty="0" smtClean="0"/>
              <a:t>, which changes digital signals into audio signals or vice-versa</a:t>
            </a:r>
          </a:p>
          <a:p>
            <a:r>
              <a:rPr lang="en-US" sz="2400" dirty="0" smtClean="0"/>
              <a:t>Permits two-way digital communication between two computers over ordinary phone lines</a:t>
            </a:r>
          </a:p>
          <a:p>
            <a:r>
              <a:rPr lang="en-US" sz="2400" dirty="0" smtClean="0"/>
              <a:t>The original modems were owned by AT&amp;T and used the Bell 212A standard, which was 110bps and required the use of an “acoustic coupler” that held the handset</a:t>
            </a:r>
          </a:p>
          <a:p>
            <a:r>
              <a:rPr lang="en-US" sz="2400" dirty="0" smtClean="0"/>
              <a:t>With the AT&amp;T breakup in the 1980’s, faster modems were developed up to 56Kbps, close to the theoretical Shannon limit for speed over a 4K bandwidth phone line</a:t>
            </a:r>
          </a:p>
          <a:p>
            <a:r>
              <a:rPr lang="en-US" sz="2400" dirty="0" smtClean="0"/>
              <a:t>Modem technology evolved to support Digital Subscriber Line connections (DSL) at speeds up to 50Mbps</a:t>
            </a:r>
          </a:p>
          <a:p>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990852"/>
            <a:ext cx="47752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51" y="5391785"/>
            <a:ext cx="4540249" cy="1180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571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a:t>
            </a:r>
            <a:r>
              <a:rPr lang="en-US" sz="2800" dirty="0" smtClean="0"/>
              <a:t>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08"/>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799"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smtClean="0"/>
              <a:t>4 and 5</a:t>
            </a:r>
            <a:endParaRPr lang="en-US" sz="3200" dirty="0"/>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None/>
            </a:pPr>
            <a:r>
              <a:rPr lang="en-US" b="1" dirty="0" smtClean="0"/>
              <a:t>In next week’s exciting episode</a:t>
            </a:r>
          </a:p>
          <a:p>
            <a:r>
              <a:rPr lang="en-US" sz="2000" b="1" dirty="0"/>
              <a:t>Quick review: DC vs AC electric currents</a:t>
            </a:r>
          </a:p>
          <a:p>
            <a:pPr marL="0" indent="0">
              <a:buNone/>
            </a:pPr>
            <a:r>
              <a:rPr lang="en-US" sz="2000" b="1" dirty="0"/>
              <a:t>•    DC current operation</a:t>
            </a:r>
          </a:p>
          <a:p>
            <a:pPr marL="0" indent="0">
              <a:buNone/>
            </a:pPr>
            <a:r>
              <a:rPr lang="en-US" sz="2000" b="1" dirty="0"/>
              <a:t>•    Voltage vs Amperage (current)</a:t>
            </a:r>
          </a:p>
          <a:p>
            <a:pPr marL="0" indent="0">
              <a:buNone/>
            </a:pPr>
            <a:r>
              <a:rPr lang="en-US" sz="2000" b="1" dirty="0"/>
              <a:t>•    LEDs, constant current, and dropping resistors</a:t>
            </a:r>
          </a:p>
          <a:p>
            <a:pPr marL="0" indent="0">
              <a:buNone/>
            </a:pPr>
            <a:r>
              <a:rPr lang="en-US" sz="2000" b="1" dirty="0"/>
              <a:t>•    Connecting an LED to a microcontroller </a:t>
            </a:r>
            <a:r>
              <a:rPr lang="en-US" sz="2000" b="1" dirty="0" smtClean="0"/>
              <a:t>[Class Sketch#2</a:t>
            </a:r>
            <a:r>
              <a:rPr lang="en-US" sz="2000" b="1" dirty="0"/>
              <a:t>]</a:t>
            </a:r>
          </a:p>
          <a:p>
            <a:pPr marL="0" indent="0">
              <a:buNone/>
            </a:pPr>
            <a:r>
              <a:rPr lang="en-US" sz="2000" b="1" dirty="0"/>
              <a:t>•    Ohm’s Law</a:t>
            </a:r>
          </a:p>
          <a:p>
            <a:pPr marL="0" indent="0">
              <a:buNone/>
            </a:pPr>
            <a:r>
              <a:rPr lang="en-US" sz="2000" b="1" dirty="0"/>
              <a:t>•    Introduction to basic DMM functions and usage</a:t>
            </a:r>
          </a:p>
          <a:p>
            <a:pPr marL="0" indent="0">
              <a:buNone/>
            </a:pPr>
            <a:r>
              <a:rPr lang="en-US" sz="2000" b="1" dirty="0"/>
              <a:t>•    Series vs parallel </a:t>
            </a:r>
            <a:r>
              <a:rPr lang="en-US" sz="2000" b="1" dirty="0" smtClean="0"/>
              <a:t>circuits</a:t>
            </a:r>
            <a:endParaRPr lang="en-US" sz="2400" b="1" dirty="0"/>
          </a:p>
          <a:p>
            <a:r>
              <a:rPr lang="en-US" sz="2400" b="1" dirty="0" smtClean="0"/>
              <a:t>History of Telecommunications – Part 2</a:t>
            </a:r>
          </a:p>
          <a:p>
            <a:pPr lvl="1"/>
            <a:r>
              <a:rPr lang="en-US" sz="1600" b="1" dirty="0" smtClean="0"/>
              <a:t>The OSI/ISO Networking Model Redux</a:t>
            </a:r>
          </a:p>
          <a:p>
            <a:pPr lvl="1"/>
            <a:r>
              <a:rPr lang="en-US" sz="1600" b="1" dirty="0" smtClean="0"/>
              <a:t>Local </a:t>
            </a:r>
            <a:r>
              <a:rPr lang="en-US" sz="1600" b="1" dirty="0"/>
              <a:t>Area Networks (LANs)</a:t>
            </a:r>
          </a:p>
          <a:p>
            <a:pPr lvl="1"/>
            <a:r>
              <a:rPr lang="en-US" sz="1600" b="1" dirty="0"/>
              <a:t>Wide Area Networks (WANs)</a:t>
            </a:r>
          </a:p>
          <a:p>
            <a:pPr lvl="1"/>
            <a:r>
              <a:rPr lang="en-US" sz="1600" b="1" dirty="0"/>
              <a:t>Wireless LAN (</a:t>
            </a:r>
            <a:r>
              <a:rPr lang="en-US" sz="1600" b="1" dirty="0" err="1"/>
              <a:t>WiFi</a:t>
            </a:r>
            <a:r>
              <a:rPr lang="en-US" sz="1600" b="1" dirty="0"/>
              <a:t>)</a:t>
            </a:r>
          </a:p>
          <a:p>
            <a:pPr lvl="1"/>
            <a:r>
              <a:rPr lang="en-US" sz="1600" b="1" dirty="0"/>
              <a:t>Cellular data </a:t>
            </a:r>
            <a:r>
              <a:rPr lang="en-US" sz="1600" b="1" dirty="0" smtClean="0"/>
              <a:t>networks</a:t>
            </a:r>
          </a:p>
          <a:p>
            <a:pPr lvl="1"/>
            <a:r>
              <a:rPr lang="en-US" sz="1600" b="1" dirty="0" smtClean="0"/>
              <a:t>TCP/IP and the OSI model</a:t>
            </a:r>
            <a:endParaRPr lang="en-US" sz="1600" b="1" dirty="0" smtClean="0"/>
          </a:p>
          <a:p>
            <a:pPr lvl="1"/>
            <a:r>
              <a:rPr lang="en-US" sz="1600" b="1" dirty="0" smtClean="0"/>
              <a:t>The Rise and Fall of the Internet</a:t>
            </a:r>
            <a:endParaRPr lang="en-US" sz="1600" b="1" dirty="0"/>
          </a:p>
        </p:txBody>
      </p:sp>
      <p:sp>
        <p:nvSpPr>
          <p:cNvPr id="4" name="Title 1"/>
          <p:cNvSpPr txBox="1">
            <a:spLocks/>
          </p:cNvSpPr>
          <p:nvPr/>
        </p:nvSpPr>
        <p:spPr>
          <a:xfrm>
            <a:off x="609600" y="5867400"/>
            <a:ext cx="82296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t>
            </a:r>
            <a:r>
              <a:rPr lang="en-US" sz="900" b="1" dirty="0" smtClean="0"/>
              <a:t>and 5 – </a:t>
            </a:r>
            <a:r>
              <a:rPr lang="en-US" sz="900" b="1" dirty="0" smtClean="0"/>
              <a:t>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a:t>
            </a:r>
            <a:r>
              <a:rPr lang="en-US" sz="900" b="1" dirty="0" smtClean="0"/>
              <a:t>structure</a:t>
            </a:r>
            <a:endParaRPr lang="en-US" sz="900" b="1" dirty="0" smtClean="0"/>
          </a:p>
          <a:p>
            <a:pPr marL="0" indent="0">
              <a:buNone/>
            </a:pPr>
            <a:r>
              <a:rPr lang="en-US" sz="900" b="1" dirty="0"/>
              <a:t>•    </a:t>
            </a:r>
            <a:r>
              <a:rPr lang="en-US" sz="900" b="1" dirty="0" smtClean="0"/>
              <a:t>Uploading your own sketch [Example Sketch #2]</a:t>
            </a:r>
            <a:endParaRPr lang="en-US" sz="900" b="1" dirty="0"/>
          </a:p>
          <a:p>
            <a:pPr marL="0" indent="0">
              <a:buNone/>
            </a:pPr>
            <a:r>
              <a:rPr lang="en-US" sz="900" b="1" dirty="0" smtClean="0"/>
              <a:t>•    </a:t>
            </a:r>
            <a:r>
              <a:rPr lang="en-US" sz="900" b="1" dirty="0" smtClean="0"/>
              <a:t>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a:t>
            </a:r>
            <a:r>
              <a:rPr lang="en-US" sz="900" b="1" dirty="0" smtClean="0"/>
              <a:t>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a:t>•    LEDs, constant current, and dropping resistors</a:t>
            </a:r>
          </a:p>
          <a:p>
            <a:pPr marL="0" indent="0">
              <a:buNone/>
            </a:pPr>
            <a:r>
              <a:rPr lang="en-US" sz="900" b="1" dirty="0" smtClean="0"/>
              <a:t>•    </a:t>
            </a:r>
            <a:r>
              <a:rPr lang="en-US" sz="900" b="1" dirty="0"/>
              <a:t>Connecting an </a:t>
            </a:r>
            <a:r>
              <a:rPr lang="en-US" sz="900" b="1" dirty="0" smtClean="0"/>
              <a:t>LED to a microcontroller </a:t>
            </a:r>
            <a:r>
              <a:rPr lang="en-US" sz="900" b="1" dirty="0" smtClean="0"/>
              <a:t>[Class Sketch#1]</a:t>
            </a:r>
            <a:endParaRPr lang="en-US" sz="900" b="1" dirty="0"/>
          </a:p>
          <a:p>
            <a:pPr marL="0" indent="0">
              <a:buNone/>
            </a:pPr>
            <a:r>
              <a:rPr lang="en-US" sz="900" b="1" dirty="0" smtClean="0"/>
              <a:t>•    </a:t>
            </a:r>
            <a:r>
              <a:rPr lang="en-US" sz="900" b="1" dirty="0"/>
              <a:t>Ohm’s Law</a:t>
            </a:r>
          </a:p>
          <a:p>
            <a:pPr marL="0" indent="0">
              <a:buNone/>
            </a:pPr>
            <a:r>
              <a:rPr lang="en-US" sz="900" b="1" dirty="0" smtClean="0"/>
              <a:t>•    Introduction to basic DMM functions and usage</a:t>
            </a:r>
          </a:p>
          <a:p>
            <a:pPr marL="0" indent="0">
              <a:buNone/>
            </a:pPr>
            <a:r>
              <a:rPr lang="en-US" sz="900" b="1" dirty="0" smtClean="0"/>
              <a:t>•    Series vs parallel circuits</a:t>
            </a:r>
          </a:p>
          <a:p>
            <a:pPr marL="0" indent="0">
              <a:buNone/>
            </a:pPr>
            <a:r>
              <a:rPr lang="en-US" sz="900" b="1" dirty="0"/>
              <a:t>•    History of Telecommunications and Networking </a:t>
            </a:r>
            <a:r>
              <a:rPr lang="en-US" sz="900" b="1" dirty="0" smtClean="0"/>
              <a:t>– Part 2</a:t>
            </a:r>
            <a:endParaRPr lang="en-US" sz="900" b="1" dirty="0" smtClean="0"/>
          </a:p>
        </p:txBody>
      </p:sp>
      <p:sp>
        <p:nvSpPr>
          <p:cNvPr id="4" name="Content Placeholder 3"/>
          <p:cNvSpPr>
            <a:spLocks noGrp="1"/>
          </p:cNvSpPr>
          <p:nvPr>
            <p:ph sz="half" idx="2"/>
          </p:nvPr>
        </p:nvSpPr>
        <p:spPr>
          <a:xfrm>
            <a:off x="4191000" y="504825"/>
            <a:ext cx="4495800" cy="5867400"/>
          </a:xfrm>
        </p:spPr>
        <p:txBody>
          <a:bodyPr>
            <a:noAutofit/>
          </a:bodyPr>
          <a:lstStyle/>
          <a:p>
            <a:pPr marL="0" indent="0">
              <a:buNone/>
            </a:pPr>
            <a:r>
              <a:rPr lang="en-US" sz="900" b="1" dirty="0"/>
              <a:t>Lesson </a:t>
            </a:r>
            <a:r>
              <a:rPr lang="en-US" sz="900" b="1" dirty="0" smtClean="0"/>
              <a:t>7 </a:t>
            </a:r>
            <a:r>
              <a:rPr lang="en-US" sz="900" b="1" dirty="0"/>
              <a:t>– Elementary Components</a:t>
            </a:r>
          </a:p>
          <a:p>
            <a:pPr marL="0" indent="0">
              <a:buNone/>
            </a:pPr>
            <a:r>
              <a:rPr lang="en-US" sz="900" b="1" dirty="0"/>
              <a:t>•    </a:t>
            </a:r>
            <a:r>
              <a:rPr lang="en-US" sz="900" b="1" dirty="0" smtClean="0"/>
              <a:t>Resistors [DMM usage #1]</a:t>
            </a:r>
            <a:endParaRPr lang="en-US" sz="900" b="1" dirty="0"/>
          </a:p>
          <a:p>
            <a:pPr marL="0" indent="0">
              <a:buNone/>
            </a:pPr>
            <a:r>
              <a:rPr lang="en-US" sz="900" b="1" dirty="0"/>
              <a:t>•    Diodes and LED’s</a:t>
            </a:r>
          </a:p>
          <a:p>
            <a:pPr marL="0" indent="0">
              <a:buNone/>
            </a:pPr>
            <a:r>
              <a:rPr lang="en-US" sz="900" b="1" dirty="0"/>
              <a:t>•    Capacitors: Electrolytic (polarized) vs non-electrolytic (non-polarized)</a:t>
            </a:r>
          </a:p>
          <a:p>
            <a:pPr marL="0" indent="0">
              <a:buNone/>
            </a:pPr>
            <a:r>
              <a:rPr lang="en-US" sz="900" b="1" dirty="0"/>
              <a:t>•    Simplified transistor operation</a:t>
            </a:r>
          </a:p>
          <a:p>
            <a:pPr marL="0" indent="0">
              <a:buNone/>
            </a:pPr>
            <a:r>
              <a:rPr lang="en-US" sz="900" b="1" dirty="0" smtClean="0"/>
              <a:t>•    Connecting a transistor to a microcontroller </a:t>
            </a:r>
            <a:r>
              <a:rPr lang="en-US" sz="900" b="1" dirty="0" smtClean="0"/>
              <a:t>[Class Sketch #2]</a:t>
            </a:r>
            <a:endParaRPr lang="en-US" sz="900" b="1" dirty="0" smtClean="0"/>
          </a:p>
          <a:p>
            <a:pPr marL="0" indent="0">
              <a:buNone/>
            </a:pPr>
            <a:r>
              <a:rPr lang="en-US" sz="900" b="1" dirty="0" smtClean="0"/>
              <a:t>Lesson </a:t>
            </a:r>
            <a:r>
              <a:rPr lang="en-US" sz="900" b="1" dirty="0" smtClean="0"/>
              <a:t>8 </a:t>
            </a:r>
            <a:r>
              <a:rPr lang="en-US" sz="900" b="1" dirty="0" smtClean="0"/>
              <a:t>– ESP32 External power sources [may require 2 classes]</a:t>
            </a:r>
          </a:p>
          <a:p>
            <a:pPr marL="0" indent="0">
              <a:buNone/>
            </a:pPr>
            <a:r>
              <a:rPr lang="en-US" sz="900" b="1" dirty="0" smtClean="0"/>
              <a:t>•    Microcontroller board power requirements</a:t>
            </a:r>
          </a:p>
          <a:p>
            <a:pPr marL="0" indent="0">
              <a:buNone/>
            </a:pPr>
            <a:r>
              <a:rPr lang="en-US" sz="900" b="1" dirty="0" smtClean="0"/>
              <a:t>•    Board power input options</a:t>
            </a:r>
          </a:p>
          <a:p>
            <a:pPr marL="0" indent="0">
              <a:buNone/>
            </a:pPr>
            <a:r>
              <a:rPr lang="en-US" sz="900" b="1" dirty="0" smtClean="0"/>
              <a:t>•    Components with different voltage requirements</a:t>
            </a:r>
          </a:p>
          <a:p>
            <a:pPr marL="0" indent="0">
              <a:buNone/>
            </a:pPr>
            <a:r>
              <a:rPr lang="en-US" sz="900" b="1" dirty="0" smtClean="0"/>
              <a:t>•    External power circuit design</a:t>
            </a:r>
          </a:p>
          <a:p>
            <a:pPr marL="0" indent="0">
              <a:buNone/>
            </a:pPr>
            <a:r>
              <a:rPr lang="en-US" sz="900" b="1" dirty="0" smtClean="0"/>
              <a:t>Lesson </a:t>
            </a:r>
            <a:r>
              <a:rPr lang="en-US" sz="900" b="1" dirty="0" smtClean="0"/>
              <a:t>9 </a:t>
            </a:r>
            <a:r>
              <a:rPr lang="en-US" sz="900" b="1" dirty="0" smtClean="0"/>
              <a:t>– Connecting LED’s to the ESP32 controller board</a:t>
            </a:r>
          </a:p>
          <a:p>
            <a:pPr marL="0" indent="0">
              <a:buNone/>
            </a:pPr>
            <a:r>
              <a:rPr lang="en-US" sz="900" b="1" dirty="0" smtClean="0"/>
              <a:t>•    Microcontroller pinouts and diagrams</a:t>
            </a:r>
          </a:p>
          <a:p>
            <a:pPr marL="0" indent="0">
              <a:buNone/>
            </a:pPr>
            <a:r>
              <a:rPr lang="en-US" sz="900" b="1" dirty="0" smtClean="0"/>
              <a:t>•    Different types of pins</a:t>
            </a:r>
          </a:p>
          <a:p>
            <a:pPr marL="0" indent="0">
              <a:buNone/>
            </a:pPr>
            <a:r>
              <a:rPr lang="en-US" sz="900" b="1" dirty="0" smtClean="0"/>
              <a:t>•    Analog input</a:t>
            </a:r>
          </a:p>
          <a:p>
            <a:pPr marL="0" indent="0">
              <a:buNone/>
            </a:pPr>
            <a:r>
              <a:rPr lang="en-US" sz="900" b="1" dirty="0" smtClean="0"/>
              <a:t>•    Digital Input and digital output</a:t>
            </a:r>
          </a:p>
          <a:p>
            <a:pPr marL="0" indent="0">
              <a:buNone/>
            </a:pPr>
            <a:r>
              <a:rPr lang="en-US" sz="900" b="1" dirty="0" smtClean="0"/>
              <a:t>Lesson </a:t>
            </a:r>
            <a:r>
              <a:rPr lang="en-US" sz="900" b="1" dirty="0" smtClean="0"/>
              <a:t>10 </a:t>
            </a:r>
            <a:r>
              <a:rPr lang="en-US" sz="900" b="1" dirty="0" smtClean="0"/>
              <a:t>– Connecting smart LED strips</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connections</a:t>
            </a:r>
          </a:p>
          <a:p>
            <a:pPr marL="0" indent="0">
              <a:buNone/>
            </a:pPr>
            <a:r>
              <a:rPr lang="en-US" sz="900" b="1" dirty="0" smtClean="0"/>
              <a:t>•    External device power design</a:t>
            </a:r>
          </a:p>
          <a:p>
            <a:pPr marL="0" indent="0">
              <a:buNone/>
            </a:pPr>
            <a:r>
              <a:rPr lang="en-US" sz="900" b="1" dirty="0" smtClean="0"/>
              <a:t>Lesson 11 </a:t>
            </a:r>
            <a:r>
              <a:rPr lang="en-US" sz="900" b="1" dirty="0" smtClean="0"/>
              <a:t>– Connecting LCD and Matrix Displays</a:t>
            </a:r>
          </a:p>
          <a:p>
            <a:pPr marL="0" indent="0">
              <a:buNone/>
            </a:pPr>
            <a:r>
              <a:rPr lang="en-US" sz="900" b="1" dirty="0" smtClean="0"/>
              <a:t>•    The SPI serial protocol</a:t>
            </a:r>
          </a:p>
          <a:p>
            <a:pPr marL="0" indent="0">
              <a:buNone/>
            </a:pPr>
            <a:r>
              <a:rPr lang="en-US" sz="900" b="1" dirty="0" smtClean="0"/>
              <a:t>•    SPI connections</a:t>
            </a:r>
          </a:p>
          <a:p>
            <a:pPr marL="0" indent="0">
              <a:buNone/>
            </a:pPr>
            <a:r>
              <a:rPr lang="en-US" sz="900" b="1" dirty="0" smtClean="0"/>
              <a:t>•    SPI device external power design</a:t>
            </a:r>
          </a:p>
          <a:p>
            <a:pPr marL="0" indent="0">
              <a:buNone/>
            </a:pPr>
            <a:r>
              <a:rPr lang="en-US" sz="900" b="1" dirty="0"/>
              <a:t>Lesson </a:t>
            </a:r>
            <a:r>
              <a:rPr lang="en-US" sz="900" b="1" dirty="0" smtClean="0"/>
              <a:t>12 </a:t>
            </a:r>
            <a:r>
              <a:rPr lang="en-US" sz="900" b="1" dirty="0"/>
              <a:t>– Connecting Sensors [Time permitting]</a:t>
            </a:r>
          </a:p>
          <a:p>
            <a:pPr marL="0" indent="0">
              <a:buNone/>
            </a:pPr>
            <a:r>
              <a:rPr lang="en-US" sz="900" b="1" dirty="0"/>
              <a:t>•    I2C serial protocol</a:t>
            </a:r>
          </a:p>
          <a:p>
            <a:pPr marL="0" indent="0">
              <a:buNone/>
            </a:pPr>
            <a:r>
              <a:rPr lang="en-US" sz="900" b="1" dirty="0"/>
              <a:t>•    I2C connections</a:t>
            </a:r>
          </a:p>
          <a:p>
            <a:pPr marL="0" indent="0">
              <a:buNone/>
            </a:pPr>
            <a:r>
              <a:rPr lang="en-US" sz="900" b="1" dirty="0"/>
              <a:t>•    I2C sensor board power design and external power</a:t>
            </a:r>
          </a:p>
          <a:p>
            <a:pPr marL="0" indent="0">
              <a:buNone/>
            </a:pPr>
            <a:r>
              <a:rPr lang="en-US" sz="900" b="1" dirty="0" smtClean="0"/>
              <a:t>Lesson 13 </a:t>
            </a:r>
            <a:r>
              <a:rPr lang="en-US" sz="900" b="1" dirty="0" smtClean="0"/>
              <a:t>– Connecting other sensors </a:t>
            </a:r>
            <a:r>
              <a:rPr lang="en-US" sz="900" b="1" dirty="0" smtClean="0"/>
              <a:t>[Time </a:t>
            </a:r>
            <a:r>
              <a:rPr lang="en-US" sz="900" b="1" dirty="0" smtClean="0"/>
              <a:t>permitting]</a:t>
            </a:r>
          </a:p>
          <a:p>
            <a:pPr marL="0" indent="0">
              <a:buNone/>
            </a:pPr>
            <a:r>
              <a:rPr lang="en-US" sz="900" b="1" dirty="0" smtClean="0"/>
              <a:t>•    Connecting buttons</a:t>
            </a:r>
          </a:p>
          <a:p>
            <a:pPr marL="0" indent="0">
              <a:buNone/>
            </a:pPr>
            <a:r>
              <a:rPr lang="en-US" sz="900" b="1" dirty="0" smtClean="0"/>
              <a:t>•    Connecting potentiometers</a:t>
            </a:r>
          </a:p>
          <a:p>
            <a:pPr marL="0" indent="0">
              <a:buNone/>
            </a:pPr>
            <a:r>
              <a:rPr lang="en-US" sz="900" b="1" dirty="0" smtClean="0"/>
              <a:t>•    Reading buttons</a:t>
            </a:r>
          </a:p>
          <a:p>
            <a:pPr marL="0" indent="0">
              <a:buNone/>
            </a:pPr>
            <a:r>
              <a:rPr lang="en-US" sz="900" b="1" dirty="0" smtClean="0"/>
              <a:t>•    Reading potentiometers</a:t>
            </a:r>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Lesson </a:t>
            </a:r>
            <a:r>
              <a:rPr lang="en-US" dirty="0" smtClean="0"/>
              <a:t>4 and 5 </a:t>
            </a:r>
            <a:r>
              <a:rPr lang="en-US" dirty="0" smtClean="0"/>
              <a:t>– IDE Essentials</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dirty="0" smtClean="0"/>
              <a:t>The Arduino IDE</a:t>
            </a:r>
          </a:p>
          <a:p>
            <a:r>
              <a:rPr lang="en-US" sz="2800" dirty="0" smtClean="0"/>
              <a:t>The Boards Manager – Adding a Board</a:t>
            </a:r>
            <a:endParaRPr lang="en-US" sz="2800" dirty="0"/>
          </a:p>
          <a:p>
            <a:r>
              <a:rPr lang="en-US" sz="2800" dirty="0" smtClean="0"/>
              <a:t>The Library Manager – Installing Libraries</a:t>
            </a:r>
          </a:p>
          <a:p>
            <a:r>
              <a:rPr lang="en-US" sz="2800" dirty="0" smtClean="0"/>
              <a:t>Selecting a board</a:t>
            </a:r>
            <a:endParaRPr lang="en-US" sz="2800" dirty="0"/>
          </a:p>
          <a:p>
            <a:r>
              <a:rPr lang="en-US" sz="2800" dirty="0" smtClean="0"/>
              <a:t>Accessing example </a:t>
            </a:r>
            <a:r>
              <a:rPr lang="en-US" sz="2800" dirty="0"/>
              <a:t>sketches</a:t>
            </a:r>
          </a:p>
          <a:p>
            <a:r>
              <a:rPr lang="en-US" sz="2800" dirty="0" smtClean="0"/>
              <a:t>Finding </a:t>
            </a:r>
            <a:r>
              <a:rPr lang="en-US" sz="2800" dirty="0"/>
              <a:t>and selecting the Arduino USB port</a:t>
            </a:r>
          </a:p>
          <a:p>
            <a:r>
              <a:rPr lang="en-US" sz="2800" dirty="0" smtClean="0"/>
              <a:t>Uploading </a:t>
            </a:r>
            <a:r>
              <a:rPr lang="en-US" sz="2800" dirty="0"/>
              <a:t>a sketch to the </a:t>
            </a:r>
            <a:r>
              <a:rPr lang="en-US" sz="2800" dirty="0" smtClean="0"/>
              <a:t>microcontroller</a:t>
            </a:r>
            <a:br>
              <a:rPr lang="en-US" sz="2800" dirty="0" smtClean="0"/>
            </a:br>
            <a:r>
              <a:rPr lang="en-US" sz="2800" dirty="0" smtClean="0"/>
              <a:t>[Example Sketch#1]</a:t>
            </a:r>
            <a:endParaRPr lang="en-US" sz="2800" dirty="0"/>
          </a:p>
          <a:p>
            <a:r>
              <a:rPr lang="en-US" sz="2800" dirty="0" smtClean="0"/>
              <a:t>Basic </a:t>
            </a:r>
            <a:r>
              <a:rPr lang="en-US" sz="2800" dirty="0"/>
              <a:t>Arduino sketch (program) </a:t>
            </a:r>
            <a:r>
              <a:rPr lang="en-US" sz="2800" dirty="0" smtClean="0"/>
              <a:t>structure</a:t>
            </a:r>
          </a:p>
          <a:p>
            <a:r>
              <a:rPr lang="en-US" sz="2800" dirty="0" smtClean="0"/>
              <a:t>Loading our own sketches</a:t>
            </a:r>
            <a:endParaRPr lang="en-US" sz="2800" dirty="0"/>
          </a:p>
          <a:p>
            <a:r>
              <a:rPr lang="en-US" sz="2800" dirty="0" smtClean="0"/>
              <a:t>History </a:t>
            </a:r>
            <a:r>
              <a:rPr lang="en-US" sz="2800" dirty="0"/>
              <a:t>of Telecommunications and Networking</a:t>
            </a:r>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Lesson </a:t>
            </a:r>
            <a:r>
              <a:rPr lang="en-US" dirty="0" smtClean="0"/>
              <a:t>4 and 5 </a:t>
            </a:r>
            <a:r>
              <a:rPr lang="en-US" dirty="0" smtClean="0"/>
              <a:t>– Arduino IDE</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800" dirty="0" smtClean="0"/>
              <a:t>IDE stands for “Integrated Development Environment”</a:t>
            </a:r>
            <a:endParaRPr lang="en-US" sz="2800" dirty="0"/>
          </a:p>
          <a:p>
            <a:r>
              <a:rPr lang="en-US" sz="2800" dirty="0" smtClean="0"/>
              <a:t>A single application can perform all operations needed to program one or more boards</a:t>
            </a:r>
            <a:endParaRPr lang="en-US" sz="2800" dirty="0"/>
          </a:p>
          <a:p>
            <a:r>
              <a:rPr lang="en-US" sz="2800" dirty="0" smtClean="0"/>
              <a:t>Creation of programming code (C++ for Arduino)</a:t>
            </a:r>
            <a:endParaRPr lang="en-US" sz="2800" dirty="0"/>
          </a:p>
          <a:p>
            <a:r>
              <a:rPr lang="en-US" sz="2800" dirty="0" smtClean="0"/>
              <a:t>Preparing (compiling) code for upload to a board</a:t>
            </a:r>
            <a:endParaRPr lang="en-US" sz="2800" dirty="0"/>
          </a:p>
          <a:p>
            <a:r>
              <a:rPr lang="en-US" sz="2800" dirty="0" smtClean="0"/>
              <a:t>Installing and selecting software Libraries which add operations and functionality created by others</a:t>
            </a:r>
            <a:endParaRPr lang="en-US" sz="2800" dirty="0"/>
          </a:p>
          <a:p>
            <a:r>
              <a:rPr lang="en-US" sz="2800" dirty="0" smtClean="0"/>
              <a:t>Provide basic communications with a board</a:t>
            </a:r>
            <a:endParaRPr lang="en-US" sz="2800" dirty="0"/>
          </a:p>
          <a:p>
            <a:pPr lvl="1"/>
            <a:r>
              <a:rPr lang="en-US" sz="2400" dirty="0" smtClean="0"/>
              <a:t>Uploading code (sketches)</a:t>
            </a:r>
            <a:endParaRPr lang="en-US" sz="2400" dirty="0"/>
          </a:p>
          <a:p>
            <a:pPr lvl="1"/>
            <a:r>
              <a:rPr lang="en-US" sz="2400" dirty="0" smtClean="0"/>
              <a:t>Watching and interacting with the board (Serial Monitor)</a:t>
            </a:r>
            <a:endParaRPr lang="en-US" sz="240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Boards Manager</a:t>
            </a:r>
            <a:endParaRPr lang="en-US" sz="3200" dirty="0"/>
          </a:p>
        </p:txBody>
      </p:sp>
      <p:sp>
        <p:nvSpPr>
          <p:cNvPr id="3" name="Content Placeholder 2"/>
          <p:cNvSpPr>
            <a:spLocks noGrp="1"/>
          </p:cNvSpPr>
          <p:nvPr>
            <p:ph idx="1"/>
          </p:nvPr>
        </p:nvSpPr>
        <p:spPr>
          <a:xfrm>
            <a:off x="457200" y="1524000"/>
            <a:ext cx="8229600" cy="3200400"/>
          </a:xfrm>
        </p:spPr>
        <p:txBody>
          <a:bodyPr>
            <a:normAutofit fontScale="92500" lnSpcReduction="10000"/>
          </a:bodyPr>
          <a:lstStyle/>
          <a:p>
            <a:r>
              <a:rPr lang="en-US" sz="2400" dirty="0" smtClean="0"/>
              <a:t>To know how to </a:t>
            </a:r>
            <a:r>
              <a:rPr lang="en-US" sz="2400" dirty="0"/>
              <a:t>prepare (compile) software for and </a:t>
            </a:r>
            <a:r>
              <a:rPr lang="en-US" sz="2400" dirty="0" smtClean="0"/>
              <a:t>talk with (communicate via USB or RS-232) a board, the Arduino IDE needs a hardware definition for each board to be programmed</a:t>
            </a:r>
          </a:p>
          <a:p>
            <a:r>
              <a:rPr lang="en-US" sz="2400" dirty="0" smtClean="0"/>
              <a:t>Board definitions are handled by the “Boards Manager”</a:t>
            </a:r>
          </a:p>
          <a:p>
            <a:r>
              <a:rPr lang="en-US" sz="2400" dirty="0" smtClean="0"/>
              <a:t>The Boards Manager itself uses URLs to locate board definitions on the Internet, usually provided by the manufacturer</a:t>
            </a:r>
          </a:p>
          <a:p>
            <a:r>
              <a:rPr lang="en-US" sz="2400" dirty="0" smtClean="0"/>
              <a:t>URLs are entered in Preferences</a:t>
            </a:r>
          </a:p>
          <a:p>
            <a:r>
              <a:rPr lang="en-US" sz="2400" dirty="0" smtClean="0"/>
              <a:t>The Boards Manager itself is accessed from the Tools menu</a:t>
            </a:r>
          </a:p>
          <a:p>
            <a:endParaRPr lang="en-US" dirty="0"/>
          </a:p>
        </p:txBody>
      </p:sp>
      <p:sp>
        <p:nvSpPr>
          <p:cNvPr id="4" name="Content Placeholder 2"/>
          <p:cNvSpPr txBox="1">
            <a:spLocks/>
          </p:cNvSpPr>
          <p:nvPr/>
        </p:nvSpPr>
        <p:spPr>
          <a:xfrm>
            <a:off x="457200" y="518160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Let’s make sure everything is set up correctly for our </a:t>
            </a:r>
            <a:r>
              <a:rPr lang="en-US" sz="2400" dirty="0" err="1" smtClean="0"/>
              <a:t>HelTec</a:t>
            </a:r>
            <a:r>
              <a:rPr lang="en-US" sz="2400" dirty="0" smtClean="0"/>
              <a:t> </a:t>
            </a:r>
            <a:r>
              <a:rPr lang="en-US" sz="2400" dirty="0" err="1" smtClean="0"/>
              <a:t>WiFi</a:t>
            </a:r>
            <a:r>
              <a:rPr lang="en-US" sz="2400" dirty="0" smtClean="0"/>
              <a:t> Kit 32 board with its ESP32 microprocessor…</a:t>
            </a:r>
            <a:endParaRPr lang="en-US" dirty="0"/>
          </a:p>
        </p:txBody>
      </p:sp>
    </p:spTree>
    <p:extLst>
      <p:ext uri="{BB962C8B-B14F-4D97-AF65-F5344CB8AC3E}">
        <p14:creationId xmlns:p14="http://schemas.microsoft.com/office/powerpoint/2010/main" val="4093596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Boards Manager – Adding A Board</a:t>
            </a:r>
            <a:endParaRPr lang="en-US" sz="3200" dirty="0"/>
          </a:p>
        </p:txBody>
      </p:sp>
      <p:sp>
        <p:nvSpPr>
          <p:cNvPr id="4" name="Content Placeholder 2"/>
          <p:cNvSpPr txBox="1">
            <a:spLocks/>
          </p:cNvSpPr>
          <p:nvPr/>
        </p:nvSpPr>
        <p:spPr>
          <a:xfrm>
            <a:off x="457200" y="5570537"/>
            <a:ext cx="8229600" cy="915987"/>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err="1" smtClean="0"/>
              <a:t>Heltec</a:t>
            </a:r>
            <a:r>
              <a:rPr lang="en-US" sz="2400" dirty="0" smtClean="0"/>
              <a:t> </a:t>
            </a:r>
            <a:r>
              <a:rPr lang="en-US" sz="2400" dirty="0" err="1" smtClean="0"/>
              <a:t>WiFi</a:t>
            </a:r>
            <a:r>
              <a:rPr lang="en-US" sz="2400" dirty="0" smtClean="0"/>
              <a:t> Kit 32 board definition URL (from the </a:t>
            </a:r>
            <a:r>
              <a:rPr lang="en-US" sz="2400" dirty="0" err="1" smtClean="0"/>
              <a:t>Heltec</a:t>
            </a:r>
            <a:r>
              <a:rPr lang="en-US" sz="2400" dirty="0" smtClean="0"/>
              <a:t> website)</a:t>
            </a:r>
          </a:p>
          <a:p>
            <a:pPr marL="0" indent="0">
              <a:buNone/>
            </a:pPr>
            <a:r>
              <a:rPr lang="en-US" sz="2400" dirty="0" smtClean="0">
                <a:solidFill>
                  <a:srgbClr val="FFFF00"/>
                </a:solidFill>
              </a:rPr>
              <a:t>https</a:t>
            </a:r>
            <a:r>
              <a:rPr lang="en-US" sz="2400" dirty="0">
                <a:solidFill>
                  <a:srgbClr val="FFFF00"/>
                </a:solidFill>
              </a:rPr>
              <a:t>://github.com/Heltec-Aaron-Lee/WiFi_Kit_series/releases/download/0.0.5/package_heltec_esp32_index.json</a:t>
            </a:r>
            <a:endParaRPr lang="en-US"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725" y="990600"/>
            <a:ext cx="5260975" cy="441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idx="1"/>
          </p:nvPr>
        </p:nvSpPr>
        <p:spPr>
          <a:xfrm>
            <a:off x="457200" y="990599"/>
            <a:ext cx="2819400" cy="4418013"/>
          </a:xfrm>
        </p:spPr>
        <p:txBody>
          <a:bodyPr>
            <a:normAutofit fontScale="92500" lnSpcReduction="10000"/>
          </a:bodyPr>
          <a:lstStyle/>
          <a:p>
            <a:pPr marL="0" indent="0">
              <a:buNone/>
            </a:pPr>
            <a:r>
              <a:rPr lang="en-US" sz="2400" dirty="0" smtClean="0"/>
              <a:t>ADD A BOARD #1</a:t>
            </a:r>
          </a:p>
          <a:p>
            <a:r>
              <a:rPr lang="en-US" sz="2400" dirty="0" smtClean="0"/>
              <a:t>Find the URL for the new board</a:t>
            </a:r>
          </a:p>
          <a:p>
            <a:r>
              <a:rPr lang="en-US" sz="2400" dirty="0" smtClean="0"/>
              <a:t>Open Preferences</a:t>
            </a:r>
          </a:p>
          <a:p>
            <a:r>
              <a:rPr lang="en-US" sz="2400" dirty="0" smtClean="0"/>
              <a:t>Add the board</a:t>
            </a:r>
          </a:p>
          <a:p>
            <a:r>
              <a:rPr lang="en-US" sz="2400" dirty="0" smtClean="0"/>
              <a:t>Multiple boards with commas, no space</a:t>
            </a:r>
          </a:p>
          <a:p>
            <a:r>
              <a:rPr lang="en-US" sz="2400" dirty="0" smtClean="0"/>
              <a:t>Filesystem browsers</a:t>
            </a:r>
          </a:p>
          <a:p>
            <a:r>
              <a:rPr lang="en-US" sz="2400" dirty="0" smtClean="0"/>
              <a:t>Click “OK” to close</a:t>
            </a:r>
          </a:p>
          <a:p>
            <a:endParaRPr lang="en-US" dirty="0"/>
          </a:p>
        </p:txBody>
      </p:sp>
    </p:spTree>
    <p:extLst>
      <p:ext uri="{BB962C8B-B14F-4D97-AF65-F5344CB8AC3E}">
        <p14:creationId xmlns:p14="http://schemas.microsoft.com/office/powerpoint/2010/main" val="3084876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z="3200" dirty="0" smtClean="0"/>
              <a:t>Boards Manager – </a:t>
            </a:r>
            <a:r>
              <a:rPr lang="en-US" sz="3200" dirty="0" err="1" smtClean="0"/>
              <a:t>WiFi</a:t>
            </a:r>
            <a:r>
              <a:rPr lang="en-US" sz="3200" dirty="0" smtClean="0"/>
              <a:t> Kit 32</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850035"/>
            <a:ext cx="5105399" cy="287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a:spLocks noGrp="1"/>
          </p:cNvSpPr>
          <p:nvPr>
            <p:ph idx="1"/>
          </p:nvPr>
        </p:nvSpPr>
        <p:spPr>
          <a:xfrm>
            <a:off x="304800" y="1524000"/>
            <a:ext cx="2590800" cy="4418013"/>
          </a:xfrm>
        </p:spPr>
        <p:txBody>
          <a:bodyPr>
            <a:normAutofit/>
          </a:bodyPr>
          <a:lstStyle/>
          <a:p>
            <a:pPr marL="0" indent="0">
              <a:buNone/>
            </a:pPr>
            <a:r>
              <a:rPr lang="en-US" sz="2000" dirty="0" smtClean="0"/>
              <a:t>ADD A BOARD #2</a:t>
            </a:r>
          </a:p>
          <a:p>
            <a:r>
              <a:rPr lang="en-US" sz="2000" dirty="0" smtClean="0"/>
              <a:t>Open Boards Manager under “Tools” menu</a:t>
            </a:r>
          </a:p>
          <a:p>
            <a:r>
              <a:rPr lang="en-US" sz="2000" dirty="0" smtClean="0"/>
              <a:t>Enter “</a:t>
            </a:r>
            <a:r>
              <a:rPr lang="en-US" sz="2000" dirty="0" err="1" smtClean="0"/>
              <a:t>Heltec</a:t>
            </a:r>
            <a:r>
              <a:rPr lang="en-US" sz="2000" dirty="0" smtClean="0"/>
              <a:t>” in search menu</a:t>
            </a:r>
          </a:p>
          <a:p>
            <a:r>
              <a:rPr lang="en-US" sz="2000" dirty="0" smtClean="0"/>
              <a:t>Click “Install” to install the board definitions for all </a:t>
            </a:r>
            <a:r>
              <a:rPr lang="en-US" sz="2000" dirty="0" err="1" smtClean="0"/>
              <a:t>Heltec</a:t>
            </a:r>
            <a:r>
              <a:rPr lang="en-US" sz="2000" dirty="0" smtClean="0"/>
              <a:t> ESP32 boards, including the </a:t>
            </a:r>
            <a:r>
              <a:rPr lang="en-US" sz="2000" dirty="0" err="1" smtClean="0"/>
              <a:t>WiFi</a:t>
            </a:r>
            <a:r>
              <a:rPr lang="en-US" sz="2000" dirty="0" smtClean="0"/>
              <a:t> Kit 32</a:t>
            </a:r>
          </a:p>
          <a:p>
            <a:endParaRPr lang="en-US" sz="28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441" y="1066800"/>
            <a:ext cx="597458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267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The Library Manager</a:t>
            </a:r>
            <a:endParaRPr lang="en-US" sz="3200" dirty="0"/>
          </a:p>
        </p:txBody>
      </p:sp>
      <p:sp>
        <p:nvSpPr>
          <p:cNvPr id="3" name="Content Placeholder 2"/>
          <p:cNvSpPr>
            <a:spLocks noGrp="1"/>
          </p:cNvSpPr>
          <p:nvPr>
            <p:ph idx="1"/>
          </p:nvPr>
        </p:nvSpPr>
        <p:spPr>
          <a:xfrm>
            <a:off x="457200" y="1524000"/>
            <a:ext cx="8229600" cy="3200400"/>
          </a:xfrm>
        </p:spPr>
        <p:txBody>
          <a:bodyPr>
            <a:normAutofit fontScale="92500" lnSpcReduction="20000"/>
          </a:bodyPr>
          <a:lstStyle/>
          <a:p>
            <a:r>
              <a:rPr lang="en-US" sz="2400" dirty="0" smtClean="0"/>
              <a:t>A library is a collection of software written by others which performs a specific function or related functions</a:t>
            </a:r>
          </a:p>
          <a:p>
            <a:r>
              <a:rPr lang="en-US" sz="2400" dirty="0" smtClean="0"/>
              <a:t>Libraries allow us to use code written by others in our own projects</a:t>
            </a:r>
          </a:p>
          <a:p>
            <a:r>
              <a:rPr lang="en-US" sz="2400" dirty="0" smtClean="0"/>
              <a:t>In the Arduino IDE, the Library Manager handles the selection and installation of libraries</a:t>
            </a:r>
          </a:p>
          <a:p>
            <a:r>
              <a:rPr lang="en-US" sz="2400" dirty="0" smtClean="0"/>
              <a:t>Libraries are board-specific, so you must have the proper board definition(s) installed first, before you can install libraries for that board</a:t>
            </a:r>
          </a:p>
          <a:p>
            <a:r>
              <a:rPr lang="en-US" sz="2400" dirty="0" smtClean="0"/>
              <a:t>The Library manager is accessed from the Sketch menu</a:t>
            </a:r>
          </a:p>
          <a:p>
            <a:endParaRPr lang="en-US" dirty="0"/>
          </a:p>
        </p:txBody>
      </p:sp>
      <p:sp>
        <p:nvSpPr>
          <p:cNvPr id="4" name="Content Placeholder 2"/>
          <p:cNvSpPr txBox="1">
            <a:spLocks/>
          </p:cNvSpPr>
          <p:nvPr/>
        </p:nvSpPr>
        <p:spPr>
          <a:xfrm>
            <a:off x="457200" y="5181600"/>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smtClean="0"/>
              <a:t>Let’s make sure everything is set up correctly for our </a:t>
            </a:r>
            <a:r>
              <a:rPr lang="en-US" sz="2400" dirty="0" err="1" smtClean="0"/>
              <a:t>HelTec</a:t>
            </a:r>
            <a:r>
              <a:rPr lang="en-US" sz="2400" dirty="0" smtClean="0"/>
              <a:t> </a:t>
            </a:r>
            <a:r>
              <a:rPr lang="en-US" sz="2400" dirty="0" err="1" smtClean="0"/>
              <a:t>WiFi</a:t>
            </a:r>
            <a:r>
              <a:rPr lang="en-US" sz="2400" dirty="0" smtClean="0"/>
              <a:t> Kit 32 board with its ESP32 microprocessor…</a:t>
            </a:r>
            <a:endParaRPr lang="en-US" dirty="0"/>
          </a:p>
        </p:txBody>
      </p:sp>
    </p:spTree>
    <p:extLst>
      <p:ext uri="{BB962C8B-B14F-4D97-AF65-F5344CB8AC3E}">
        <p14:creationId xmlns:p14="http://schemas.microsoft.com/office/powerpoint/2010/main" val="3763844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3192</TotalTime>
  <Words>2207</Words>
  <Application>Microsoft Office PowerPoint</Application>
  <PresentationFormat>On-screen Show (4:3)</PresentationFormat>
  <Paragraphs>290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SEICHE 2022 Introduction to Arduino Lesson 4 and 5– IDE Essentials</vt:lpstr>
      <vt:lpstr>REMEMBER!</vt:lpstr>
      <vt:lpstr>Lesson Plan Overview</vt:lpstr>
      <vt:lpstr>Lesson 4 and 5 – IDE Essentials</vt:lpstr>
      <vt:lpstr>Lesson 4 and 5 – Arduino IDE</vt:lpstr>
      <vt:lpstr>The Boards Manager</vt:lpstr>
      <vt:lpstr>Boards Manager – Adding A Board</vt:lpstr>
      <vt:lpstr>Boards Manager – WiFi Kit 32</vt:lpstr>
      <vt:lpstr>The Library Manager</vt:lpstr>
      <vt:lpstr>Library Manager – WiFi Kit 32</vt:lpstr>
      <vt:lpstr>Selecting A Board</vt:lpstr>
      <vt:lpstr>Accessing Example Sketches</vt:lpstr>
      <vt:lpstr>Preparing a Sketch</vt:lpstr>
      <vt:lpstr>Finding and Setting the USB Port</vt:lpstr>
      <vt:lpstr>Adjusting Port Speed</vt:lpstr>
      <vt:lpstr>Uploading a Sketch</vt:lpstr>
      <vt:lpstr>Let’s load our own sketch!</vt:lpstr>
      <vt:lpstr>Lessons 1-5 Skills Review</vt:lpstr>
      <vt:lpstr>History of Telecommunications Part 1</vt:lpstr>
      <vt:lpstr>The Telegraph</vt:lpstr>
      <vt:lpstr>The Analog Telephone</vt:lpstr>
      <vt:lpstr>Radio</vt:lpstr>
      <vt:lpstr>Automated Telephone Dialing</vt:lpstr>
      <vt:lpstr>Digital Audio</vt:lpstr>
      <vt:lpstr>Dedicated Computer Links</vt:lpstr>
      <vt:lpstr>The First Modem</vt:lpstr>
      <vt:lpstr>The OSI/ISO Layered Network Model</vt:lpstr>
      <vt:lpstr>Formal End of Lesson 4 and 5</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78</cp:revision>
  <cp:lastPrinted>2022-02-01T15:40:25Z</cp:lastPrinted>
  <dcterms:created xsi:type="dcterms:W3CDTF">2022-02-01T06:18:00Z</dcterms:created>
  <dcterms:modified xsi:type="dcterms:W3CDTF">2022-03-01T05:23:55Z</dcterms:modified>
</cp:coreProperties>
</file>